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59" r:id="rId11"/>
    <p:sldId id="266" r:id="rId12"/>
    <p:sldId id="268" r:id="rId13"/>
    <p:sldId id="267" r:id="rId14"/>
    <p:sldId id="269" r:id="rId15"/>
    <p:sldId id="270" r:id="rId16"/>
    <p:sldId id="273" r:id="rId17"/>
    <p:sldId id="271" r:id="rId18"/>
    <p:sldId id="272" r:id="rId19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28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140DC1-AA84-421B-BDF6-3ECC2746ED0E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077BC3-36D0-45B9-B3DF-606620693E3B}">
      <dgm:prSet phldrT="[Text]" phldr="0"/>
      <dgm:spPr/>
      <dgm:t>
        <a:bodyPr/>
        <a:lstStyle/>
        <a:p>
          <a:r>
            <a:rPr lang="en-US" dirty="0"/>
            <a:t>Account Hierarchies</a:t>
          </a:r>
        </a:p>
      </dgm:t>
    </dgm:pt>
    <dgm:pt modelId="{2ED6F13D-BA50-4E82-8ED2-456941B0F2AB}" type="parTrans" cxnId="{C105619A-3BBE-4FA7-8C5B-E0DD12C9F36B}">
      <dgm:prSet/>
      <dgm:spPr/>
      <dgm:t>
        <a:bodyPr/>
        <a:lstStyle/>
        <a:p>
          <a:endParaRPr lang="en-US"/>
        </a:p>
      </dgm:t>
    </dgm:pt>
    <dgm:pt modelId="{F6E4F368-BABC-409A-829E-D13F46DA1129}" type="sibTrans" cxnId="{C105619A-3BBE-4FA7-8C5B-E0DD12C9F36B}">
      <dgm:prSet/>
      <dgm:spPr/>
      <dgm:t>
        <a:bodyPr/>
        <a:lstStyle/>
        <a:p>
          <a:endParaRPr lang="en-US"/>
        </a:p>
      </dgm:t>
    </dgm:pt>
    <dgm:pt modelId="{CCF8A354-1CF1-4B67-AD5F-C177A11151EE}">
      <dgm:prSet phldrT="[Text]" phldr="0"/>
      <dgm:spPr/>
      <dgm:t>
        <a:bodyPr/>
        <a:lstStyle/>
        <a:p>
          <a:r>
            <a:rPr lang="en-US" dirty="0"/>
            <a:t>5XXXX - Revenue</a:t>
          </a:r>
        </a:p>
      </dgm:t>
    </dgm:pt>
    <dgm:pt modelId="{3C0A335B-7F93-43E5-8C2E-16730DA125C2}" type="parTrans" cxnId="{D617A469-4FFD-41BA-8E74-CFF08F157D84}">
      <dgm:prSet/>
      <dgm:spPr/>
      <dgm:t>
        <a:bodyPr/>
        <a:lstStyle/>
        <a:p>
          <a:endParaRPr lang="en-US"/>
        </a:p>
      </dgm:t>
    </dgm:pt>
    <dgm:pt modelId="{66713BC2-52F9-4F60-B108-1AE34B96A552}" type="sibTrans" cxnId="{D617A469-4FFD-41BA-8E74-CFF08F157D84}">
      <dgm:prSet/>
      <dgm:spPr/>
      <dgm:t>
        <a:bodyPr/>
        <a:lstStyle/>
        <a:p>
          <a:endParaRPr lang="en-US"/>
        </a:p>
      </dgm:t>
    </dgm:pt>
    <dgm:pt modelId="{914836ED-AA26-4110-B586-0F2C7BC552DF}">
      <dgm:prSet phldrT="[Text]" phldr="0"/>
      <dgm:spPr/>
      <dgm:t>
        <a:bodyPr/>
        <a:lstStyle/>
        <a:p>
          <a:r>
            <a:rPr lang="en-US" dirty="0"/>
            <a:t>61XXX – Salary</a:t>
          </a:r>
        </a:p>
      </dgm:t>
    </dgm:pt>
    <dgm:pt modelId="{A169557C-715D-4D24-B227-100EAD93E9C0}" type="parTrans" cxnId="{BF01B2CD-064D-4362-9157-348CF3F15E5F}">
      <dgm:prSet/>
      <dgm:spPr/>
      <dgm:t>
        <a:bodyPr/>
        <a:lstStyle/>
        <a:p>
          <a:endParaRPr lang="en-US"/>
        </a:p>
      </dgm:t>
    </dgm:pt>
    <dgm:pt modelId="{767FFAA1-3957-4088-BDFF-7A91E9293B41}" type="sibTrans" cxnId="{BF01B2CD-064D-4362-9157-348CF3F15E5F}">
      <dgm:prSet/>
      <dgm:spPr/>
      <dgm:t>
        <a:bodyPr/>
        <a:lstStyle/>
        <a:p>
          <a:endParaRPr lang="en-US"/>
        </a:p>
      </dgm:t>
    </dgm:pt>
    <dgm:pt modelId="{C0902054-4724-4B9D-AA15-0DB45775893C}">
      <dgm:prSet phldrT="[Text]" phldr="0"/>
      <dgm:spPr/>
      <dgm:t>
        <a:bodyPr/>
        <a:lstStyle/>
        <a:p>
          <a:r>
            <a:rPr lang="en-US" dirty="0"/>
            <a:t>62XXX – Benefits</a:t>
          </a:r>
        </a:p>
      </dgm:t>
    </dgm:pt>
    <dgm:pt modelId="{ACFD607B-1250-4FF6-B637-D4C5BA314D0E}" type="parTrans" cxnId="{0A7A966A-F142-4772-A629-48A57604CA92}">
      <dgm:prSet/>
      <dgm:spPr/>
      <dgm:t>
        <a:bodyPr/>
        <a:lstStyle/>
        <a:p>
          <a:endParaRPr lang="en-US"/>
        </a:p>
      </dgm:t>
    </dgm:pt>
    <dgm:pt modelId="{DD7598DC-71D4-48C3-90B5-3CA770181FD0}" type="sibTrans" cxnId="{0A7A966A-F142-4772-A629-48A57604CA92}">
      <dgm:prSet/>
      <dgm:spPr/>
      <dgm:t>
        <a:bodyPr/>
        <a:lstStyle/>
        <a:p>
          <a:endParaRPr lang="en-US"/>
        </a:p>
      </dgm:t>
    </dgm:pt>
    <dgm:pt modelId="{7F6BFD78-BE24-4629-B84E-49B469426983}">
      <dgm:prSet/>
      <dgm:spPr/>
      <dgm:t>
        <a:bodyPr/>
        <a:lstStyle/>
        <a:p>
          <a:r>
            <a:rPr lang="en-US" dirty="0"/>
            <a:t>74XXX - Operating</a:t>
          </a:r>
        </a:p>
      </dgm:t>
    </dgm:pt>
    <dgm:pt modelId="{912CFF4C-E823-43BB-8A8F-4F3D46C49DF1}" type="parTrans" cxnId="{95B33210-1895-45E2-8D56-B8F90173846F}">
      <dgm:prSet/>
      <dgm:spPr/>
      <dgm:t>
        <a:bodyPr/>
        <a:lstStyle/>
        <a:p>
          <a:endParaRPr lang="en-US"/>
        </a:p>
      </dgm:t>
    </dgm:pt>
    <dgm:pt modelId="{153BD8BD-443D-44F2-BCC7-9FC008293F91}" type="sibTrans" cxnId="{95B33210-1895-45E2-8D56-B8F90173846F}">
      <dgm:prSet/>
      <dgm:spPr/>
      <dgm:t>
        <a:bodyPr/>
        <a:lstStyle/>
        <a:p>
          <a:endParaRPr lang="en-US"/>
        </a:p>
      </dgm:t>
    </dgm:pt>
    <dgm:pt modelId="{19E4A687-AC72-4DAD-8172-E067F4507393}">
      <dgm:prSet phldrT="[Text]" phldr="0"/>
      <dgm:spPr/>
      <dgm:t>
        <a:bodyPr/>
        <a:lstStyle/>
        <a:p>
          <a:r>
            <a:rPr lang="en-US" dirty="0"/>
            <a:t>73XXX – Travel</a:t>
          </a:r>
        </a:p>
      </dgm:t>
    </dgm:pt>
    <dgm:pt modelId="{CC4EC53C-A926-4E6E-990F-948E3A5CFCC7}" type="parTrans" cxnId="{0FE41BA6-98B2-4367-A9CE-C2CE5141DA77}">
      <dgm:prSet/>
      <dgm:spPr/>
      <dgm:t>
        <a:bodyPr/>
        <a:lstStyle/>
        <a:p>
          <a:endParaRPr lang="en-US"/>
        </a:p>
      </dgm:t>
    </dgm:pt>
    <dgm:pt modelId="{EBB7BF75-5D3E-4F53-9263-2264DE1EC143}" type="sibTrans" cxnId="{0FE41BA6-98B2-4367-A9CE-C2CE5141DA77}">
      <dgm:prSet/>
      <dgm:spPr/>
      <dgm:t>
        <a:bodyPr/>
        <a:lstStyle/>
        <a:p>
          <a:endParaRPr lang="en-US"/>
        </a:p>
      </dgm:t>
    </dgm:pt>
    <dgm:pt modelId="{51A467C9-9261-4B4E-BF01-5CAC92CC7C4B}" type="pres">
      <dgm:prSet presAssocID="{4C140DC1-AA84-421B-BDF6-3ECC2746ED0E}" presName="compositeShape" presStyleCnt="0">
        <dgm:presLayoutVars>
          <dgm:dir/>
          <dgm:resizeHandles/>
        </dgm:presLayoutVars>
      </dgm:prSet>
      <dgm:spPr/>
    </dgm:pt>
    <dgm:pt modelId="{BA74E2B6-4DAC-44D1-AF45-82E586692849}" type="pres">
      <dgm:prSet presAssocID="{4C140DC1-AA84-421B-BDF6-3ECC2746ED0E}" presName="pyramid" presStyleLbl="node1" presStyleIdx="0" presStyleCnt="1" custLinFactNeighborX="-34472" custLinFactNeighborY="11561"/>
      <dgm:spPr/>
    </dgm:pt>
    <dgm:pt modelId="{A447AE4D-30A1-4CAF-B2D9-BB107D027467}" type="pres">
      <dgm:prSet presAssocID="{4C140DC1-AA84-421B-BDF6-3ECC2746ED0E}" presName="theList" presStyleCnt="0"/>
      <dgm:spPr/>
    </dgm:pt>
    <dgm:pt modelId="{A913ED0B-48F4-48EB-A68B-902F0A51C7F8}" type="pres">
      <dgm:prSet presAssocID="{95077BC3-36D0-45B9-B3DF-606620693E3B}" presName="aNode" presStyleLbl="fgAcc1" presStyleIdx="0" presStyleCnt="6">
        <dgm:presLayoutVars>
          <dgm:bulletEnabled val="1"/>
        </dgm:presLayoutVars>
      </dgm:prSet>
      <dgm:spPr/>
    </dgm:pt>
    <dgm:pt modelId="{2667C2F0-4F9C-4C9F-AF3B-B2FBD45DCEC5}" type="pres">
      <dgm:prSet presAssocID="{95077BC3-36D0-45B9-B3DF-606620693E3B}" presName="aSpace" presStyleCnt="0"/>
      <dgm:spPr/>
    </dgm:pt>
    <dgm:pt modelId="{4CCB2CC0-32B6-4EA5-9FB9-9050C182244A}" type="pres">
      <dgm:prSet presAssocID="{CCF8A354-1CF1-4B67-AD5F-C177A11151EE}" presName="aNode" presStyleLbl="fgAcc1" presStyleIdx="1" presStyleCnt="6" custLinFactY="46569" custLinFactNeighborY="100000">
        <dgm:presLayoutVars>
          <dgm:bulletEnabled val="1"/>
        </dgm:presLayoutVars>
      </dgm:prSet>
      <dgm:spPr/>
    </dgm:pt>
    <dgm:pt modelId="{5D07E3E4-E187-4F5B-AF1C-C0F444FE5AE1}" type="pres">
      <dgm:prSet presAssocID="{CCF8A354-1CF1-4B67-AD5F-C177A11151EE}" presName="aSpace" presStyleCnt="0"/>
      <dgm:spPr/>
    </dgm:pt>
    <dgm:pt modelId="{5964015F-CCCC-4490-8A0A-8B8EE65AC270}" type="pres">
      <dgm:prSet presAssocID="{914836ED-AA26-4110-B586-0F2C7BC552DF}" presName="aNode" presStyleLbl="fgAcc1" presStyleIdx="2" presStyleCnt="6" custLinFactY="53746" custLinFactNeighborY="100000">
        <dgm:presLayoutVars>
          <dgm:bulletEnabled val="1"/>
        </dgm:presLayoutVars>
      </dgm:prSet>
      <dgm:spPr/>
    </dgm:pt>
    <dgm:pt modelId="{3E8DBBC0-EB05-44E4-8882-24BAC1F1F0AD}" type="pres">
      <dgm:prSet presAssocID="{914836ED-AA26-4110-B586-0F2C7BC552DF}" presName="aSpace" presStyleCnt="0"/>
      <dgm:spPr/>
    </dgm:pt>
    <dgm:pt modelId="{95B76D59-77FF-46DB-B40C-4436DF559560}" type="pres">
      <dgm:prSet presAssocID="{C0902054-4724-4B9D-AA15-0DB45775893C}" presName="aNode" presStyleLbl="fgAcc1" presStyleIdx="3" presStyleCnt="6" custLinFactY="63204" custLinFactNeighborY="100000">
        <dgm:presLayoutVars>
          <dgm:bulletEnabled val="1"/>
        </dgm:presLayoutVars>
      </dgm:prSet>
      <dgm:spPr/>
    </dgm:pt>
    <dgm:pt modelId="{BC906CDE-F0C2-4190-A3FE-F11D360E1FF6}" type="pres">
      <dgm:prSet presAssocID="{C0902054-4724-4B9D-AA15-0DB45775893C}" presName="aSpace" presStyleCnt="0"/>
      <dgm:spPr/>
    </dgm:pt>
    <dgm:pt modelId="{4ED933BC-B2FC-4BD9-9A8B-3C07AB0B4C7B}" type="pres">
      <dgm:prSet presAssocID="{19E4A687-AC72-4DAD-8172-E067F4507393}" presName="aNode" presStyleLbl="fgAcc1" presStyleIdx="4" presStyleCnt="6" custLinFactY="67140" custLinFactNeighborY="100000">
        <dgm:presLayoutVars>
          <dgm:bulletEnabled val="1"/>
        </dgm:presLayoutVars>
      </dgm:prSet>
      <dgm:spPr/>
    </dgm:pt>
    <dgm:pt modelId="{03929FCC-04CD-4455-966E-0CE7CB174A6D}" type="pres">
      <dgm:prSet presAssocID="{19E4A687-AC72-4DAD-8172-E067F4507393}" presName="aSpace" presStyleCnt="0"/>
      <dgm:spPr/>
    </dgm:pt>
    <dgm:pt modelId="{52E340C9-B4E0-4BBA-B6CF-235E1291FA41}" type="pres">
      <dgm:prSet presAssocID="{7F6BFD78-BE24-4629-B84E-49B469426983}" presName="aNode" presStyleLbl="fgAcc1" presStyleIdx="5" presStyleCnt="6" custLinFactY="68759" custLinFactNeighborY="100000">
        <dgm:presLayoutVars>
          <dgm:bulletEnabled val="1"/>
        </dgm:presLayoutVars>
      </dgm:prSet>
      <dgm:spPr/>
    </dgm:pt>
    <dgm:pt modelId="{4E0D77DB-34D6-47C2-8C4A-EA40B7451653}" type="pres">
      <dgm:prSet presAssocID="{7F6BFD78-BE24-4629-B84E-49B469426983}" presName="aSpace" presStyleCnt="0"/>
      <dgm:spPr/>
    </dgm:pt>
  </dgm:ptLst>
  <dgm:cxnLst>
    <dgm:cxn modelId="{2F25BE06-6EE5-42BA-9097-48058A0DCA41}" type="presOf" srcId="{CCF8A354-1CF1-4B67-AD5F-C177A11151EE}" destId="{4CCB2CC0-32B6-4EA5-9FB9-9050C182244A}" srcOrd="0" destOrd="0" presId="urn:microsoft.com/office/officeart/2005/8/layout/pyramid2"/>
    <dgm:cxn modelId="{95B33210-1895-45E2-8D56-B8F90173846F}" srcId="{4C140DC1-AA84-421B-BDF6-3ECC2746ED0E}" destId="{7F6BFD78-BE24-4629-B84E-49B469426983}" srcOrd="5" destOrd="0" parTransId="{912CFF4C-E823-43BB-8A8F-4F3D46C49DF1}" sibTransId="{153BD8BD-443D-44F2-BCC7-9FC008293F91}"/>
    <dgm:cxn modelId="{77BAB443-EC9E-4752-9F2E-86FF506D8E89}" type="presOf" srcId="{7F6BFD78-BE24-4629-B84E-49B469426983}" destId="{52E340C9-B4E0-4BBA-B6CF-235E1291FA41}" srcOrd="0" destOrd="0" presId="urn:microsoft.com/office/officeart/2005/8/layout/pyramid2"/>
    <dgm:cxn modelId="{D617A469-4FFD-41BA-8E74-CFF08F157D84}" srcId="{4C140DC1-AA84-421B-BDF6-3ECC2746ED0E}" destId="{CCF8A354-1CF1-4B67-AD5F-C177A11151EE}" srcOrd="1" destOrd="0" parTransId="{3C0A335B-7F93-43E5-8C2E-16730DA125C2}" sibTransId="{66713BC2-52F9-4F60-B108-1AE34B96A552}"/>
    <dgm:cxn modelId="{0A7A966A-F142-4772-A629-48A57604CA92}" srcId="{4C140DC1-AA84-421B-BDF6-3ECC2746ED0E}" destId="{C0902054-4724-4B9D-AA15-0DB45775893C}" srcOrd="3" destOrd="0" parTransId="{ACFD607B-1250-4FF6-B637-D4C5BA314D0E}" sibTransId="{DD7598DC-71D4-48C3-90B5-3CA770181FD0}"/>
    <dgm:cxn modelId="{2C8BAD7B-5457-43E6-BA02-7B5AB16A4146}" type="presOf" srcId="{4C140DC1-AA84-421B-BDF6-3ECC2746ED0E}" destId="{51A467C9-9261-4B4E-BF01-5CAC92CC7C4B}" srcOrd="0" destOrd="0" presId="urn:microsoft.com/office/officeart/2005/8/layout/pyramid2"/>
    <dgm:cxn modelId="{1ECCA18E-A2D8-42E5-ABCA-CB9D7F5770F5}" type="presOf" srcId="{C0902054-4724-4B9D-AA15-0DB45775893C}" destId="{95B76D59-77FF-46DB-B40C-4436DF559560}" srcOrd="0" destOrd="0" presId="urn:microsoft.com/office/officeart/2005/8/layout/pyramid2"/>
    <dgm:cxn modelId="{D2961398-F8E7-4F9C-8DBA-FC1C0AB37306}" type="presOf" srcId="{95077BC3-36D0-45B9-B3DF-606620693E3B}" destId="{A913ED0B-48F4-48EB-A68B-902F0A51C7F8}" srcOrd="0" destOrd="0" presId="urn:microsoft.com/office/officeart/2005/8/layout/pyramid2"/>
    <dgm:cxn modelId="{C105619A-3BBE-4FA7-8C5B-E0DD12C9F36B}" srcId="{4C140DC1-AA84-421B-BDF6-3ECC2746ED0E}" destId="{95077BC3-36D0-45B9-B3DF-606620693E3B}" srcOrd="0" destOrd="0" parTransId="{2ED6F13D-BA50-4E82-8ED2-456941B0F2AB}" sibTransId="{F6E4F368-BABC-409A-829E-D13F46DA1129}"/>
    <dgm:cxn modelId="{0FE41BA6-98B2-4367-A9CE-C2CE5141DA77}" srcId="{4C140DC1-AA84-421B-BDF6-3ECC2746ED0E}" destId="{19E4A687-AC72-4DAD-8172-E067F4507393}" srcOrd="4" destOrd="0" parTransId="{CC4EC53C-A926-4E6E-990F-948E3A5CFCC7}" sibTransId="{EBB7BF75-5D3E-4F53-9263-2264DE1EC143}"/>
    <dgm:cxn modelId="{1F954DB4-A2AF-4512-B327-D030B1F8918F}" type="presOf" srcId="{19E4A687-AC72-4DAD-8172-E067F4507393}" destId="{4ED933BC-B2FC-4BD9-9A8B-3C07AB0B4C7B}" srcOrd="0" destOrd="0" presId="urn:microsoft.com/office/officeart/2005/8/layout/pyramid2"/>
    <dgm:cxn modelId="{67FE03C6-2383-4B27-B87E-7C5F239FE8C3}" type="presOf" srcId="{914836ED-AA26-4110-B586-0F2C7BC552DF}" destId="{5964015F-CCCC-4490-8A0A-8B8EE65AC270}" srcOrd="0" destOrd="0" presId="urn:microsoft.com/office/officeart/2005/8/layout/pyramid2"/>
    <dgm:cxn modelId="{BF01B2CD-064D-4362-9157-348CF3F15E5F}" srcId="{4C140DC1-AA84-421B-BDF6-3ECC2746ED0E}" destId="{914836ED-AA26-4110-B586-0F2C7BC552DF}" srcOrd="2" destOrd="0" parTransId="{A169557C-715D-4D24-B227-100EAD93E9C0}" sibTransId="{767FFAA1-3957-4088-BDFF-7A91E9293B41}"/>
    <dgm:cxn modelId="{D0592B64-DEBF-4256-9EF5-380D9E7A6208}" type="presParOf" srcId="{51A467C9-9261-4B4E-BF01-5CAC92CC7C4B}" destId="{BA74E2B6-4DAC-44D1-AF45-82E586692849}" srcOrd="0" destOrd="0" presId="urn:microsoft.com/office/officeart/2005/8/layout/pyramid2"/>
    <dgm:cxn modelId="{E115838B-7B3C-48C8-A22A-2CB465F5AF6C}" type="presParOf" srcId="{51A467C9-9261-4B4E-BF01-5CAC92CC7C4B}" destId="{A447AE4D-30A1-4CAF-B2D9-BB107D027467}" srcOrd="1" destOrd="0" presId="urn:microsoft.com/office/officeart/2005/8/layout/pyramid2"/>
    <dgm:cxn modelId="{0EC5A688-57B1-41AC-96F7-2AE9ED89FD79}" type="presParOf" srcId="{A447AE4D-30A1-4CAF-B2D9-BB107D027467}" destId="{A913ED0B-48F4-48EB-A68B-902F0A51C7F8}" srcOrd="0" destOrd="0" presId="urn:microsoft.com/office/officeart/2005/8/layout/pyramid2"/>
    <dgm:cxn modelId="{B9D32732-E5E7-4A17-A93F-CC0D8D587257}" type="presParOf" srcId="{A447AE4D-30A1-4CAF-B2D9-BB107D027467}" destId="{2667C2F0-4F9C-4C9F-AF3B-B2FBD45DCEC5}" srcOrd="1" destOrd="0" presId="urn:microsoft.com/office/officeart/2005/8/layout/pyramid2"/>
    <dgm:cxn modelId="{293A8474-01A2-4CB9-A207-18B55B3E73DC}" type="presParOf" srcId="{A447AE4D-30A1-4CAF-B2D9-BB107D027467}" destId="{4CCB2CC0-32B6-4EA5-9FB9-9050C182244A}" srcOrd="2" destOrd="0" presId="urn:microsoft.com/office/officeart/2005/8/layout/pyramid2"/>
    <dgm:cxn modelId="{9196E508-1688-4D22-B669-B7FEA98EC644}" type="presParOf" srcId="{A447AE4D-30A1-4CAF-B2D9-BB107D027467}" destId="{5D07E3E4-E187-4F5B-AF1C-C0F444FE5AE1}" srcOrd="3" destOrd="0" presId="urn:microsoft.com/office/officeart/2005/8/layout/pyramid2"/>
    <dgm:cxn modelId="{D3A96648-A3BD-4E83-AAC3-6574A99725F5}" type="presParOf" srcId="{A447AE4D-30A1-4CAF-B2D9-BB107D027467}" destId="{5964015F-CCCC-4490-8A0A-8B8EE65AC270}" srcOrd="4" destOrd="0" presId="urn:microsoft.com/office/officeart/2005/8/layout/pyramid2"/>
    <dgm:cxn modelId="{EEE95DE7-6504-441C-949D-89A99209AE9B}" type="presParOf" srcId="{A447AE4D-30A1-4CAF-B2D9-BB107D027467}" destId="{3E8DBBC0-EB05-44E4-8882-24BAC1F1F0AD}" srcOrd="5" destOrd="0" presId="urn:microsoft.com/office/officeart/2005/8/layout/pyramid2"/>
    <dgm:cxn modelId="{086D2CC1-6DE2-40F3-A295-C70699BC0CE9}" type="presParOf" srcId="{A447AE4D-30A1-4CAF-B2D9-BB107D027467}" destId="{95B76D59-77FF-46DB-B40C-4436DF559560}" srcOrd="6" destOrd="0" presId="urn:microsoft.com/office/officeart/2005/8/layout/pyramid2"/>
    <dgm:cxn modelId="{B169D6FC-C7E7-4DC1-8993-41D1A530BD5A}" type="presParOf" srcId="{A447AE4D-30A1-4CAF-B2D9-BB107D027467}" destId="{BC906CDE-F0C2-4190-A3FE-F11D360E1FF6}" srcOrd="7" destOrd="0" presId="urn:microsoft.com/office/officeart/2005/8/layout/pyramid2"/>
    <dgm:cxn modelId="{F4737C86-BF1D-4475-A3AD-246277CF2D5D}" type="presParOf" srcId="{A447AE4D-30A1-4CAF-B2D9-BB107D027467}" destId="{4ED933BC-B2FC-4BD9-9A8B-3C07AB0B4C7B}" srcOrd="8" destOrd="0" presId="urn:microsoft.com/office/officeart/2005/8/layout/pyramid2"/>
    <dgm:cxn modelId="{A3E84540-9294-4FC0-8649-35A4A2132B6E}" type="presParOf" srcId="{A447AE4D-30A1-4CAF-B2D9-BB107D027467}" destId="{03929FCC-04CD-4455-966E-0CE7CB174A6D}" srcOrd="9" destOrd="0" presId="urn:microsoft.com/office/officeart/2005/8/layout/pyramid2"/>
    <dgm:cxn modelId="{B4023E0D-E053-465C-91E5-6EDF64F66FAD}" type="presParOf" srcId="{A447AE4D-30A1-4CAF-B2D9-BB107D027467}" destId="{52E340C9-B4E0-4BBA-B6CF-235E1291FA41}" srcOrd="10" destOrd="0" presId="urn:microsoft.com/office/officeart/2005/8/layout/pyramid2"/>
    <dgm:cxn modelId="{16746CA2-80AC-4FC1-8FBE-DD07847EE005}" type="presParOf" srcId="{A447AE4D-30A1-4CAF-B2D9-BB107D027467}" destId="{4E0D77DB-34D6-47C2-8C4A-EA40B7451653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74E2B6-4DAC-44D1-AF45-82E586692849}">
      <dsp:nvSpPr>
        <dsp:cNvPr id="0" name=""/>
        <dsp:cNvSpPr/>
      </dsp:nvSpPr>
      <dsp:spPr>
        <a:xfrm>
          <a:off x="0" y="0"/>
          <a:ext cx="2724834" cy="2724834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3ED0B-48F4-48EB-A68B-902F0A51C7F8}">
      <dsp:nvSpPr>
        <dsp:cNvPr id="0" name=""/>
        <dsp:cNvSpPr/>
      </dsp:nvSpPr>
      <dsp:spPr>
        <a:xfrm>
          <a:off x="1397673" y="273946"/>
          <a:ext cx="1771142" cy="3225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Account Hierarchies</a:t>
          </a:r>
        </a:p>
      </dsp:txBody>
      <dsp:txXfrm>
        <a:off x="1413417" y="289690"/>
        <a:ext cx="1739654" cy="291021"/>
      </dsp:txXfrm>
    </dsp:sp>
    <dsp:sp modelId="{4CCB2CC0-32B6-4EA5-9FB9-9050C182244A}">
      <dsp:nvSpPr>
        <dsp:cNvPr id="0" name=""/>
        <dsp:cNvSpPr/>
      </dsp:nvSpPr>
      <dsp:spPr>
        <a:xfrm>
          <a:off x="1397673" y="827273"/>
          <a:ext cx="1771142" cy="3225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5XXXX - Revenue</a:t>
          </a:r>
        </a:p>
      </dsp:txBody>
      <dsp:txXfrm>
        <a:off x="1413417" y="843017"/>
        <a:ext cx="1739654" cy="291021"/>
      </dsp:txXfrm>
    </dsp:sp>
    <dsp:sp modelId="{5964015F-CCCC-4490-8A0A-8B8EE65AC270}">
      <dsp:nvSpPr>
        <dsp:cNvPr id="0" name=""/>
        <dsp:cNvSpPr/>
      </dsp:nvSpPr>
      <dsp:spPr>
        <a:xfrm>
          <a:off x="1397673" y="1213243"/>
          <a:ext cx="1771142" cy="3225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61XXX – Salary</a:t>
          </a:r>
        </a:p>
      </dsp:txBody>
      <dsp:txXfrm>
        <a:off x="1413417" y="1228987"/>
        <a:ext cx="1739654" cy="291021"/>
      </dsp:txXfrm>
    </dsp:sp>
    <dsp:sp modelId="{95B76D59-77FF-46DB-B40C-4436DF559560}">
      <dsp:nvSpPr>
        <dsp:cNvPr id="0" name=""/>
        <dsp:cNvSpPr/>
      </dsp:nvSpPr>
      <dsp:spPr>
        <a:xfrm>
          <a:off x="1397673" y="1606569"/>
          <a:ext cx="1771142" cy="3225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62XXX – Benefits</a:t>
          </a:r>
        </a:p>
      </dsp:txBody>
      <dsp:txXfrm>
        <a:off x="1413417" y="1622313"/>
        <a:ext cx="1739654" cy="291021"/>
      </dsp:txXfrm>
    </dsp:sp>
    <dsp:sp modelId="{4ED933BC-B2FC-4BD9-9A8B-3C07AB0B4C7B}">
      <dsp:nvSpPr>
        <dsp:cNvPr id="0" name=""/>
        <dsp:cNvSpPr/>
      </dsp:nvSpPr>
      <dsp:spPr>
        <a:xfrm>
          <a:off x="1397673" y="1982087"/>
          <a:ext cx="1771142" cy="3225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73XXX – Travel</a:t>
          </a:r>
        </a:p>
      </dsp:txBody>
      <dsp:txXfrm>
        <a:off x="1413417" y="1997831"/>
        <a:ext cx="1739654" cy="291021"/>
      </dsp:txXfrm>
    </dsp:sp>
    <dsp:sp modelId="{52E340C9-B4E0-4BBA-B6CF-235E1291FA41}">
      <dsp:nvSpPr>
        <dsp:cNvPr id="0" name=""/>
        <dsp:cNvSpPr/>
      </dsp:nvSpPr>
      <dsp:spPr>
        <a:xfrm>
          <a:off x="1397673" y="2350131"/>
          <a:ext cx="1771142" cy="3225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74XXX - Operating</a:t>
          </a:r>
        </a:p>
      </dsp:txBody>
      <dsp:txXfrm>
        <a:off x="1413417" y="2365875"/>
        <a:ext cx="1739654" cy="291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r">
              <a:defRPr sz="1300"/>
            </a:lvl1pPr>
          </a:lstStyle>
          <a:p>
            <a:fld id="{7CBF0A61-C062-442E-A875-0319DD5F6A94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5" tIns="47113" rIns="94225" bIns="4711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25" tIns="47113" rIns="94225" bIns="4711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r">
              <a:defRPr sz="1300"/>
            </a:lvl1pPr>
          </a:lstStyle>
          <a:p>
            <a:fld id="{606B73B4-C588-4627-A6C4-77D479E8E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7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73B4-C588-4627-A6C4-77D479E8EC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8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C22CC2FC-4DFF-4FE7-B8C4-2AD3F8A797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87ECBDB2-4808-43B4-860F-B7A0AA6A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8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C2FC-4DFF-4FE7-B8C4-2AD3F8A797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BDB2-4808-43B4-860F-B7A0AA6A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8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C2FC-4DFF-4FE7-B8C4-2AD3F8A797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BDB2-4808-43B4-860F-B7A0AA6A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3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C2FC-4DFF-4FE7-B8C4-2AD3F8A797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BDB2-4808-43B4-860F-B7A0AA6A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46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C2FC-4DFF-4FE7-B8C4-2AD3F8A797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BDB2-4808-43B4-860F-B7A0AA6A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06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C2FC-4DFF-4FE7-B8C4-2AD3F8A797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BDB2-4808-43B4-860F-B7A0AA6A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64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C2FC-4DFF-4FE7-B8C4-2AD3F8A797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BDB2-4808-43B4-860F-B7A0AA6A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03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C2FC-4DFF-4FE7-B8C4-2AD3F8A797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BDB2-4808-43B4-860F-B7A0AA6A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09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C2FC-4DFF-4FE7-B8C4-2AD3F8A797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BDB2-4808-43B4-860F-B7A0AA6A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7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C2FC-4DFF-4FE7-B8C4-2AD3F8A797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BDB2-4808-43B4-860F-B7A0AA6A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73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C2FC-4DFF-4FE7-B8C4-2AD3F8A797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BDB2-4808-43B4-860F-B7A0AA6A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47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C2FC-4DFF-4FE7-B8C4-2AD3F8A797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BDB2-4808-43B4-860F-B7A0AA6A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5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C2FC-4DFF-4FE7-B8C4-2AD3F8A797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BDB2-4808-43B4-860F-B7A0AA6A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2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C2FC-4DFF-4FE7-B8C4-2AD3F8A797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BDB2-4808-43B4-860F-B7A0AA6A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38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C2FC-4DFF-4FE7-B8C4-2AD3F8A797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BDB2-4808-43B4-860F-B7A0AA6A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28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C2FC-4DFF-4FE7-B8C4-2AD3F8A797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BDB2-4808-43B4-860F-B7A0AA6A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38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C2FC-4DFF-4FE7-B8C4-2AD3F8A797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BDB2-4808-43B4-860F-B7A0AA6A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48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22CC2FC-4DFF-4FE7-B8C4-2AD3F8A797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87ECBDB2-4808-43B4-860F-B7A0AA6A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7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tnstate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26186A-23BF-7453-5C95-12596BB60A6B}"/>
              </a:ext>
            </a:extLst>
          </p:cNvPr>
          <p:cNvSpPr/>
          <p:nvPr/>
        </p:nvSpPr>
        <p:spPr>
          <a:xfrm>
            <a:off x="450973" y="476062"/>
            <a:ext cx="96263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Tennessee State University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A9198-C949-E58A-6701-A2676A1B9AD2}"/>
              </a:ext>
            </a:extLst>
          </p:cNvPr>
          <p:cNvSpPr/>
          <p:nvPr/>
        </p:nvSpPr>
        <p:spPr>
          <a:xfrm>
            <a:off x="735495" y="1577501"/>
            <a:ext cx="58673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Eras Bold ITC" panose="020B0907030504020204" pitchFamily="34" charset="0"/>
              </a:rPr>
              <a:t>Banner Finance Self-Service Training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650EBC-AAC7-68DF-FF92-CE63C8D84E6B}"/>
              </a:ext>
            </a:extLst>
          </p:cNvPr>
          <p:cNvSpPr/>
          <p:nvPr/>
        </p:nvSpPr>
        <p:spPr>
          <a:xfrm>
            <a:off x="3233574" y="5707834"/>
            <a:ext cx="52645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Eras Bold ITC" panose="020B0907030504020204" pitchFamily="34" charset="0"/>
              </a:rPr>
              <a:t>Budget Status by Account Query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26185C-9C4A-07DA-ACA0-0CC305F48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9655" y="-14268"/>
            <a:ext cx="1470990" cy="4903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22EE4E-6F52-78A9-5638-C1A812252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511" y="2159000"/>
            <a:ext cx="3227832" cy="3429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FEFE8C6-FFBF-6284-47EA-38065E07664E}"/>
              </a:ext>
            </a:extLst>
          </p:cNvPr>
          <p:cNvSpPr/>
          <p:nvPr/>
        </p:nvSpPr>
        <p:spPr>
          <a:xfrm>
            <a:off x="693022" y="3305570"/>
            <a:ext cx="103456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cs typeface="Times New Roman" panose="02020603050405020304" pitchFamily="18" charset="0"/>
              </a:rPr>
              <a:t>Roar to 								    Success</a:t>
            </a:r>
          </a:p>
        </p:txBody>
      </p:sp>
    </p:spTree>
    <p:extLst>
      <p:ext uri="{BB962C8B-B14F-4D97-AF65-F5344CB8AC3E}">
        <p14:creationId xmlns:p14="http://schemas.microsoft.com/office/powerpoint/2010/main" val="160188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3D25-4268-8C85-9F9D-16FC5D2C5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the Budget Status by Account Query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D7119-61D9-4EFF-ED98-6A4450642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04" y="2592035"/>
            <a:ext cx="9859618" cy="4125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A2A89B-2FE3-D5E1-6818-32D7BDBE60FF}"/>
              </a:ext>
            </a:extLst>
          </p:cNvPr>
          <p:cNvSpPr txBox="1"/>
          <p:nvPr/>
        </p:nvSpPr>
        <p:spPr>
          <a:xfrm>
            <a:off x="2425150" y="2802132"/>
            <a:ext cx="3280837" cy="276999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Check your ORG Title and Dates !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B516A85-D41A-0BEB-10F1-E942BCFB4870}"/>
              </a:ext>
            </a:extLst>
          </p:cNvPr>
          <p:cNvSpPr/>
          <p:nvPr/>
        </p:nvSpPr>
        <p:spPr>
          <a:xfrm rot="2275001">
            <a:off x="20464" y="2411521"/>
            <a:ext cx="989463" cy="406494"/>
          </a:xfrm>
          <a:prstGeom prst="rightArrow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42C1ADA-8C3D-C25C-C65B-A675EBB486F6}"/>
              </a:ext>
            </a:extLst>
          </p:cNvPr>
          <p:cNvSpPr/>
          <p:nvPr/>
        </p:nvSpPr>
        <p:spPr>
          <a:xfrm rot="5400000">
            <a:off x="5515130" y="2550672"/>
            <a:ext cx="989463" cy="406494"/>
          </a:xfrm>
          <a:prstGeom prst="rightArrow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91D4F-05A4-B521-B784-E355C3AED24A}"/>
              </a:ext>
            </a:extLst>
          </p:cNvPr>
          <p:cNvSpPr/>
          <p:nvPr/>
        </p:nvSpPr>
        <p:spPr>
          <a:xfrm>
            <a:off x="5599044" y="3372678"/>
            <a:ext cx="768626" cy="39956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35A01D2-D67C-8EBC-F682-76D0367ACF3C}"/>
              </a:ext>
            </a:extLst>
          </p:cNvPr>
          <p:cNvSpPr/>
          <p:nvPr/>
        </p:nvSpPr>
        <p:spPr>
          <a:xfrm rot="5400000">
            <a:off x="9339863" y="2055940"/>
            <a:ext cx="1250644" cy="406494"/>
          </a:xfrm>
          <a:prstGeom prst="rightArrow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Share Query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E083906-2345-B94E-2F60-70B5E418484E}"/>
              </a:ext>
            </a:extLst>
          </p:cNvPr>
          <p:cNvSpPr/>
          <p:nvPr/>
        </p:nvSpPr>
        <p:spPr>
          <a:xfrm rot="20076833" flipH="1">
            <a:off x="10288857" y="2451759"/>
            <a:ext cx="1319972" cy="406494"/>
          </a:xfrm>
          <a:prstGeom prst="rightArrow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Save Query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3CEB6FB-C9EA-EC67-1936-0FA58DDF417E}"/>
              </a:ext>
            </a:extLst>
          </p:cNvPr>
          <p:cNvSpPr/>
          <p:nvPr/>
        </p:nvSpPr>
        <p:spPr>
          <a:xfrm rot="979430">
            <a:off x="8462396" y="2598885"/>
            <a:ext cx="1176227" cy="406495"/>
          </a:xfrm>
          <a:prstGeom prst="rightArrow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Edit Query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C680DB6-7EB7-2D94-0868-9FC1B7E9CC82}"/>
              </a:ext>
            </a:extLst>
          </p:cNvPr>
          <p:cNvSpPr/>
          <p:nvPr/>
        </p:nvSpPr>
        <p:spPr>
          <a:xfrm rot="702715" flipH="1">
            <a:off x="10588787" y="3260570"/>
            <a:ext cx="1543104" cy="406494"/>
          </a:xfrm>
          <a:prstGeom prst="rightArrow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" dirty="0"/>
              <a:t>Download Query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1E1AE5-5E73-17F7-0848-F13409BC17D6}"/>
              </a:ext>
            </a:extLst>
          </p:cNvPr>
          <p:cNvSpPr txBox="1"/>
          <p:nvPr/>
        </p:nvSpPr>
        <p:spPr>
          <a:xfrm>
            <a:off x="8436529" y="1299294"/>
            <a:ext cx="3280837" cy="276999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Various Query Options Below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643F31-2D20-D02F-A877-260E35528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655" y="-14268"/>
            <a:ext cx="1470990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41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978EC-698B-EED2-EB18-6E6AE1C7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6A25B-FD30-2F0C-47EF-F8A96D37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the Budget Status by Account Query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C7330E-8F7F-44CD-D14E-3C5BDEED5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616" y="2366047"/>
            <a:ext cx="2286408" cy="43187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F4A8F3-0BFA-D566-82EB-88E416E28B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49"/>
          <a:stretch>
            <a:fillRect/>
          </a:stretch>
        </p:blipFill>
        <p:spPr>
          <a:xfrm>
            <a:off x="8221415" y="2303699"/>
            <a:ext cx="2459460" cy="4381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74ADD3-D632-22A5-D73C-2735F0DE649C}"/>
              </a:ext>
            </a:extLst>
          </p:cNvPr>
          <p:cNvSpPr txBox="1"/>
          <p:nvPr/>
        </p:nvSpPr>
        <p:spPr>
          <a:xfrm>
            <a:off x="1352504" y="2474035"/>
            <a:ext cx="3783532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0000"/>
                </a:solidFill>
              </a:rPr>
              <a:t>The query is arranged in ascending order by Account Code. The codes fall into these categories or ‘Hierarchies’.</a:t>
            </a:r>
          </a:p>
        </p:txBody>
      </p: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129FACF1-E28D-2043-6577-50E8CCE11E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0397547"/>
              </p:ext>
            </p:extLst>
          </p:nvPr>
        </p:nvGraphicFramePr>
        <p:xfrm>
          <a:off x="773045" y="3197683"/>
          <a:ext cx="3204073" cy="2724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6958840-F052-65C6-57B3-3B80B1229A85}"/>
              </a:ext>
            </a:extLst>
          </p:cNvPr>
          <p:cNvSpPr txBox="1"/>
          <p:nvPr/>
        </p:nvSpPr>
        <p:spPr>
          <a:xfrm>
            <a:off x="662728" y="6147769"/>
            <a:ext cx="3783532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0000"/>
                </a:solidFill>
              </a:rPr>
              <a:t>The Report total for all areas is at the bottom of the query.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79024131-FFE3-ACE0-8F2C-822A95F1A784}"/>
              </a:ext>
            </a:extLst>
          </p:cNvPr>
          <p:cNvSpPr/>
          <p:nvPr/>
        </p:nvSpPr>
        <p:spPr>
          <a:xfrm>
            <a:off x="4696328" y="6394174"/>
            <a:ext cx="674829" cy="290644"/>
          </a:xfrm>
          <a:prstGeom prst="rightArrow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B6E650E-2519-04D4-11EF-13DF58DC76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9655" y="-14268"/>
            <a:ext cx="1470990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15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356AC-187D-13A6-39F9-240F171E2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CB60B-7FDA-07A2-E9D3-77FFD5931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the Budget Status by Account Query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0B37AA-DE77-C523-030F-4E3ACBA76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62" y="2355596"/>
            <a:ext cx="9979076" cy="4363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7C31B5-F7FC-E0C6-2634-4276ACF3A79A}"/>
              </a:ext>
            </a:extLst>
          </p:cNvPr>
          <p:cNvSpPr txBox="1"/>
          <p:nvPr/>
        </p:nvSpPr>
        <p:spPr>
          <a:xfrm>
            <a:off x="4574829" y="2124832"/>
            <a:ext cx="5702231" cy="276999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0000"/>
                </a:solidFill>
              </a:rPr>
              <a:t>Note: Amounts can be calculated both across rows and down columns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8189B8-A54E-7872-D589-9DC772F22F2D}"/>
              </a:ext>
            </a:extLst>
          </p:cNvPr>
          <p:cNvSpPr txBox="1"/>
          <p:nvPr/>
        </p:nvSpPr>
        <p:spPr>
          <a:xfrm>
            <a:off x="2249073" y="6325773"/>
            <a:ext cx="1978370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0000"/>
                </a:solidFill>
              </a:rPr>
              <a:t>Columns: Sum of all amount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54DF942-806F-7646-1A04-1C2F03BAC015}"/>
              </a:ext>
            </a:extLst>
          </p:cNvPr>
          <p:cNvSpPr/>
          <p:nvPr/>
        </p:nvSpPr>
        <p:spPr>
          <a:xfrm rot="5400000">
            <a:off x="3653200" y="5447562"/>
            <a:ext cx="989463" cy="406494"/>
          </a:xfrm>
          <a:prstGeom prst="rightArrow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791D6-B6EF-B051-ECB7-845878EE383C}"/>
              </a:ext>
            </a:extLst>
          </p:cNvPr>
          <p:cNvSpPr txBox="1"/>
          <p:nvPr/>
        </p:nvSpPr>
        <p:spPr>
          <a:xfrm>
            <a:off x="2959871" y="2846031"/>
            <a:ext cx="4138475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0000"/>
                </a:solidFill>
              </a:rPr>
              <a:t>Rows: Accounted Budget – YTD – Encumbrance = Available Balance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DFA880D-698B-40EE-8AAF-66D36135D7E2}"/>
              </a:ext>
            </a:extLst>
          </p:cNvPr>
          <p:cNvSpPr/>
          <p:nvPr/>
        </p:nvSpPr>
        <p:spPr>
          <a:xfrm>
            <a:off x="7425944" y="2873548"/>
            <a:ext cx="989463" cy="406494"/>
          </a:xfrm>
          <a:prstGeom prst="rightArrow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AE9641-5461-CB93-C35A-10349C5F4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655" y="-14268"/>
            <a:ext cx="1470990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22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A54BF-FE04-F3B7-C673-D436E7783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F0A1C-A903-985E-BD59-95C8AAD2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the Budget Status by Account Query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BEF87A-4D3F-7478-6208-83FA92ACA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3" y="2467453"/>
            <a:ext cx="9701986" cy="4281338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67311A6C-8DBC-5441-697B-14E9E6AE4DC8}"/>
              </a:ext>
            </a:extLst>
          </p:cNvPr>
          <p:cNvSpPr/>
          <p:nvPr/>
        </p:nvSpPr>
        <p:spPr>
          <a:xfrm>
            <a:off x="8654243" y="3022506"/>
            <a:ext cx="989463" cy="406494"/>
          </a:xfrm>
          <a:prstGeom prst="rightArrow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EE3501-FC6E-FB81-8466-5F771C236B0F}"/>
              </a:ext>
            </a:extLst>
          </p:cNvPr>
          <p:cNvSpPr/>
          <p:nvPr/>
        </p:nvSpPr>
        <p:spPr>
          <a:xfrm>
            <a:off x="10495128" y="2913797"/>
            <a:ext cx="361811" cy="266131"/>
          </a:xfrm>
          <a:prstGeom prst="ellipse">
            <a:avLst/>
          </a:prstGeom>
          <a:noFill/>
          <a:ln>
            <a:solidFill>
              <a:srgbClr val="A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30E219-14D5-2008-5539-4832E24128CA}"/>
              </a:ext>
            </a:extLst>
          </p:cNvPr>
          <p:cNvSpPr txBox="1"/>
          <p:nvPr/>
        </p:nvSpPr>
        <p:spPr>
          <a:xfrm>
            <a:off x="3861705" y="2654131"/>
            <a:ext cx="4138475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0000"/>
                </a:solidFill>
              </a:rPr>
              <a:t>Clicking on the Ellipsis Button gives you 2 options. Check Pending Documents for transactions that affect Available Balance.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8E6B36-BB1B-2E30-4F9B-69D45795B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655" y="-14268"/>
            <a:ext cx="1470990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94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D7678-A128-CD0F-7653-8BBFE589B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4E09C-1DE7-4648-FC24-86DC67A5B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the Budget Status by Account Query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567440-E0CF-CCD8-0E8A-C810BE882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879" y="2378102"/>
            <a:ext cx="4540156" cy="43263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05C46D-EEE2-66C6-3CF3-FCAD252685B4}"/>
              </a:ext>
            </a:extLst>
          </p:cNvPr>
          <p:cNvSpPr txBox="1"/>
          <p:nvPr/>
        </p:nvSpPr>
        <p:spPr>
          <a:xfrm>
            <a:off x="939312" y="2933905"/>
            <a:ext cx="3783532" cy="156966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0000"/>
                </a:solidFill>
              </a:rPr>
              <a:t>Salary Account Codes (61XXX): </a:t>
            </a:r>
          </a:p>
          <a:p>
            <a:pPr algn="ctr"/>
            <a:r>
              <a:rPr lang="en-US" sz="1200" b="1" dirty="0">
                <a:solidFill>
                  <a:srgbClr val="AC0000"/>
                </a:solidFill>
              </a:rPr>
              <a:t>Often budgeted at the beginning of the Fiscal Year based on the positions that are being paid from the Org Code. </a:t>
            </a:r>
          </a:p>
          <a:p>
            <a:pPr algn="ctr"/>
            <a:endParaRPr lang="en-US" sz="1200" b="1" dirty="0">
              <a:solidFill>
                <a:srgbClr val="AC0000"/>
              </a:solidFill>
            </a:endParaRPr>
          </a:p>
          <a:p>
            <a:pPr algn="ctr"/>
            <a:r>
              <a:rPr lang="en-US" sz="1200" b="1" dirty="0">
                <a:solidFill>
                  <a:srgbClr val="AC0000"/>
                </a:solidFill>
              </a:rPr>
              <a:t>Benefits Account Codes (62XXX): </a:t>
            </a:r>
          </a:p>
          <a:p>
            <a:pPr algn="ctr"/>
            <a:r>
              <a:rPr lang="en-US" sz="1200" b="1" dirty="0">
                <a:solidFill>
                  <a:srgbClr val="AC0000"/>
                </a:solidFill>
              </a:rPr>
              <a:t>Employee Benefits are budgeted here in the pool account 62000.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F8F62-F49E-763B-56F9-1C8E013300A0}"/>
              </a:ext>
            </a:extLst>
          </p:cNvPr>
          <p:cNvSpPr txBox="1"/>
          <p:nvPr/>
        </p:nvSpPr>
        <p:spPr>
          <a:xfrm>
            <a:off x="843735" y="5319489"/>
            <a:ext cx="4392644" cy="138499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0000"/>
                </a:solidFill>
              </a:rPr>
              <a:t>You may have also noticed the icons appearing in the health column. This is a new feature to show you if you have collected or spent funds when compared to the budget amount.</a:t>
            </a:r>
          </a:p>
          <a:p>
            <a:pPr algn="ctr"/>
            <a:endParaRPr lang="en-US" sz="1200" b="1" dirty="0">
              <a:solidFill>
                <a:srgbClr val="AC0000"/>
              </a:solidFill>
            </a:endParaRPr>
          </a:p>
          <a:p>
            <a:pPr algn="ctr"/>
            <a:r>
              <a:rPr lang="en-US" sz="1200" b="1" dirty="0">
                <a:solidFill>
                  <a:srgbClr val="AC0000"/>
                </a:solidFill>
              </a:rPr>
              <a:t>Benefits is an exception due to only being budgeted in 62000, actual activity shows in the subaccounts.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7FC97FB-8F29-1449-8BC2-5AFCD9EBCEA0}"/>
              </a:ext>
            </a:extLst>
          </p:cNvPr>
          <p:cNvSpPr/>
          <p:nvPr/>
        </p:nvSpPr>
        <p:spPr>
          <a:xfrm rot="5400000">
            <a:off x="7323194" y="3022294"/>
            <a:ext cx="715598" cy="347915"/>
          </a:xfrm>
          <a:prstGeom prst="rightArrow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F249E3-7A42-B990-27A9-0235090A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655" y="-14268"/>
            <a:ext cx="1470990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15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1AAA1-0271-AE05-8644-4A23DAE2F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319E6-C220-E292-AB36-B9605CB63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the Budget Status by Account Query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DE0A7-9604-5767-9322-6C58489AF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39" y="2985257"/>
            <a:ext cx="10771822" cy="259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24551A-AD23-F589-0DB5-CB4B389DA298}"/>
              </a:ext>
            </a:extLst>
          </p:cNvPr>
          <p:cNvSpPr txBox="1"/>
          <p:nvPr/>
        </p:nvSpPr>
        <p:spPr>
          <a:xfrm>
            <a:off x="3143102" y="2394818"/>
            <a:ext cx="5613547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0000"/>
                </a:solidFill>
              </a:rPr>
              <a:t>The Expenditures/Operating Budget is also usually budgeted in the 73000 or 74000 code. Year-to-date charge and Encumbrances, in the 70000 series then draw off this total amount.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275BF297-DBFD-7FB9-4794-CAAF4B960C9F}"/>
              </a:ext>
            </a:extLst>
          </p:cNvPr>
          <p:cNvSpPr/>
          <p:nvPr/>
        </p:nvSpPr>
        <p:spPr>
          <a:xfrm>
            <a:off x="564945" y="4379767"/>
            <a:ext cx="177800" cy="532358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C28555-10B4-593A-3C3F-9C696BEB05B8}"/>
              </a:ext>
            </a:extLst>
          </p:cNvPr>
          <p:cNvSpPr txBox="1"/>
          <p:nvPr/>
        </p:nvSpPr>
        <p:spPr>
          <a:xfrm rot="16200000">
            <a:off x="-64603" y="4225896"/>
            <a:ext cx="813707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AC0000"/>
                </a:solidFill>
              </a:rPr>
              <a:t>Pooled Accounts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2CE6F1CB-AEEF-699B-8CA8-1E311997F7B5}"/>
              </a:ext>
            </a:extLst>
          </p:cNvPr>
          <p:cNvSpPr/>
          <p:nvPr/>
        </p:nvSpPr>
        <p:spPr>
          <a:xfrm>
            <a:off x="589440" y="5052800"/>
            <a:ext cx="177800" cy="532358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A2A570-419F-2AA3-D89C-5E280D2AFC69}"/>
              </a:ext>
            </a:extLst>
          </p:cNvPr>
          <p:cNvSpPr txBox="1"/>
          <p:nvPr/>
        </p:nvSpPr>
        <p:spPr>
          <a:xfrm rot="16200000">
            <a:off x="-41964" y="5118924"/>
            <a:ext cx="813707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AC0000"/>
                </a:solidFill>
              </a:rPr>
              <a:t>Sub Accounts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81110-21CE-22CB-0C96-B94487F11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655" y="-14268"/>
            <a:ext cx="1470990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10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BFB13-7FA4-88D1-6AE1-F6E61A61C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D97F3-40F0-1718-0DA7-0002DDA17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Reviewing Details in Budget Status by Account Query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11C4C7-7D5B-1C80-47C7-7E807F2B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98" t="-5755" r="31888" b="5755"/>
          <a:stretch>
            <a:fillRect/>
          </a:stretch>
        </p:blipFill>
        <p:spPr>
          <a:xfrm>
            <a:off x="607326" y="2461269"/>
            <a:ext cx="4299045" cy="37915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83E4D4-701E-3B0B-EACD-6558FE4F7B00}"/>
              </a:ext>
            </a:extLst>
          </p:cNvPr>
          <p:cNvSpPr txBox="1"/>
          <p:nvPr/>
        </p:nvSpPr>
        <p:spPr>
          <a:xfrm>
            <a:off x="681034" y="2892962"/>
            <a:ext cx="2486599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0000"/>
                </a:solidFill>
              </a:rPr>
              <a:t>Accounts with activity will have a hyperlink, scroll mouse over amount and click link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22F9EE-84F0-9936-8109-F08A6DF10D85}"/>
              </a:ext>
            </a:extLst>
          </p:cNvPr>
          <p:cNvCxnSpPr>
            <a:cxnSpLocks/>
          </p:cNvCxnSpPr>
          <p:nvPr/>
        </p:nvCxnSpPr>
        <p:spPr>
          <a:xfrm flipH="1" flipV="1">
            <a:off x="2952750" y="4273550"/>
            <a:ext cx="38100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AAA1925-E3C4-E6ED-E2F6-8A48803C9036}"/>
              </a:ext>
            </a:extLst>
          </p:cNvPr>
          <p:cNvCxnSpPr/>
          <p:nvPr/>
        </p:nvCxnSpPr>
        <p:spPr>
          <a:xfrm flipV="1">
            <a:off x="2070100" y="4578350"/>
            <a:ext cx="463550" cy="495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A48DC83-B667-A30D-AF6B-D4D682A2E05A}"/>
              </a:ext>
            </a:extLst>
          </p:cNvPr>
          <p:cNvCxnSpPr>
            <a:cxnSpLocks/>
          </p:cNvCxnSpPr>
          <p:nvPr/>
        </p:nvCxnSpPr>
        <p:spPr>
          <a:xfrm flipH="1">
            <a:off x="3879850" y="4984750"/>
            <a:ext cx="342900" cy="247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286DBB0D-CB6F-D85B-D3D1-60E37C4F4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079" y="3092450"/>
            <a:ext cx="6726610" cy="11811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631732E-E928-3371-1005-4B851A3EA7E6}"/>
              </a:ext>
            </a:extLst>
          </p:cNvPr>
          <p:cNvSpPr txBox="1"/>
          <p:nvPr/>
        </p:nvSpPr>
        <p:spPr>
          <a:xfrm>
            <a:off x="7100084" y="2601546"/>
            <a:ext cx="2486599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0000"/>
                </a:solidFill>
              </a:rPr>
              <a:t>Accounts with activity will have a hyperlink, scroll mouse over amount and click link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B8FB039-F5FD-2B42-6533-BC54A67CA193}"/>
              </a:ext>
            </a:extLst>
          </p:cNvPr>
          <p:cNvSpPr/>
          <p:nvPr/>
        </p:nvSpPr>
        <p:spPr>
          <a:xfrm>
            <a:off x="5535658" y="2654301"/>
            <a:ext cx="801641" cy="366656"/>
          </a:xfrm>
          <a:prstGeom prst="rightArrow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NEXT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5C3D1F0-A237-36A0-6616-C2D0C37E8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040" y="5114925"/>
            <a:ext cx="6726610" cy="1354032"/>
          </a:xfrm>
          <a:prstGeom prst="rect">
            <a:avLst/>
          </a:prstGeom>
        </p:spPr>
      </p:pic>
      <p:sp>
        <p:nvSpPr>
          <p:cNvPr id="33" name="Arrow: Down 32">
            <a:extLst>
              <a:ext uri="{FF2B5EF4-FFF2-40B4-BE49-F238E27FC236}">
                <a16:creationId xmlns:a16="http://schemas.microsoft.com/office/drawing/2014/main" id="{C7C9CA7E-EFBB-3ED5-ED47-2C38DFC63A9B}"/>
              </a:ext>
            </a:extLst>
          </p:cNvPr>
          <p:cNvSpPr/>
          <p:nvPr/>
        </p:nvSpPr>
        <p:spPr>
          <a:xfrm>
            <a:off x="6464300" y="4876064"/>
            <a:ext cx="241300" cy="7650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A116FFFE-DF5C-3340-C652-ACAE6B698175}"/>
              </a:ext>
            </a:extLst>
          </p:cNvPr>
          <p:cNvSpPr/>
          <p:nvPr/>
        </p:nvSpPr>
        <p:spPr>
          <a:xfrm>
            <a:off x="9134475" y="4853728"/>
            <a:ext cx="241300" cy="71839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6ED8099B-0FA3-5B58-BC03-7FA147221C73}"/>
              </a:ext>
            </a:extLst>
          </p:cNvPr>
          <p:cNvSpPr/>
          <p:nvPr/>
        </p:nvSpPr>
        <p:spPr>
          <a:xfrm>
            <a:off x="7747000" y="4984750"/>
            <a:ext cx="241300" cy="6794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C81101-B700-DACE-20CE-759F4A33569E}"/>
              </a:ext>
            </a:extLst>
          </p:cNvPr>
          <p:cNvSpPr txBox="1"/>
          <p:nvPr/>
        </p:nvSpPr>
        <p:spPr>
          <a:xfrm>
            <a:off x="5936478" y="4411717"/>
            <a:ext cx="1163606" cy="459528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0000"/>
                </a:solidFill>
              </a:rPr>
              <a:t>Date Activity Occurred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AAF686-5B77-EC5A-233A-63AC6A2A3CA4}"/>
              </a:ext>
            </a:extLst>
          </p:cNvPr>
          <p:cNvSpPr txBox="1"/>
          <p:nvPr/>
        </p:nvSpPr>
        <p:spPr>
          <a:xfrm>
            <a:off x="7287612" y="4534690"/>
            <a:ext cx="1163606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0000"/>
                </a:solidFill>
              </a:rPr>
              <a:t>Information on Invoice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539E47-75FF-318E-4736-665835BE38CA}"/>
              </a:ext>
            </a:extLst>
          </p:cNvPr>
          <p:cNvSpPr txBox="1"/>
          <p:nvPr/>
        </p:nvSpPr>
        <p:spPr>
          <a:xfrm>
            <a:off x="8638746" y="4409580"/>
            <a:ext cx="1163606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0000"/>
                </a:solidFill>
              </a:rPr>
              <a:t>Vendor </a:t>
            </a:r>
          </a:p>
          <a:p>
            <a:pPr algn="ctr"/>
            <a:r>
              <a:rPr lang="en-US" sz="1200" b="1" dirty="0">
                <a:solidFill>
                  <a:srgbClr val="AC0000"/>
                </a:solidFill>
              </a:rPr>
              <a:t>Name</a:t>
            </a: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56BED6B3-E77A-F80C-3706-F15EFA15D0D0}"/>
              </a:ext>
            </a:extLst>
          </p:cNvPr>
          <p:cNvSpPr/>
          <p:nvPr/>
        </p:nvSpPr>
        <p:spPr>
          <a:xfrm>
            <a:off x="11039329" y="4962471"/>
            <a:ext cx="241300" cy="6794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DD9E26-D66E-1095-D16B-93C406F96926}"/>
              </a:ext>
            </a:extLst>
          </p:cNvPr>
          <p:cNvSpPr txBox="1"/>
          <p:nvPr/>
        </p:nvSpPr>
        <p:spPr>
          <a:xfrm>
            <a:off x="10579941" y="4512411"/>
            <a:ext cx="1163606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0000"/>
                </a:solidFill>
              </a:rPr>
              <a:t>Invoice Amount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D1F736E-E3E7-F3B3-8E90-89E6D3D6B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9655" y="-14268"/>
            <a:ext cx="1470990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51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6F2B7-8E9F-DF0B-E673-5D488363D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C651A-9836-0B1E-08C5-F72440086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Use Budget Status by Account Query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0209A5-9426-855E-B996-6A0F33D81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When you need to look at the detailed account codes for information on a transaction.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When you need to research a requisition, purchase order, budget revision or other entries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15A69B-4C28-88BF-56BD-85FBB0D7B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9655" y="-14268"/>
            <a:ext cx="1470990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43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53FAD-0900-FD5E-C9DA-BB64C0005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E88F3-45D6-C9E9-5BD8-78AA4751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973668"/>
            <a:ext cx="8761413" cy="706964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ED3C3B-D90A-8964-EB00-310E90479C2B}"/>
              </a:ext>
            </a:extLst>
          </p:cNvPr>
          <p:cNvSpPr txBox="1"/>
          <p:nvPr/>
        </p:nvSpPr>
        <p:spPr>
          <a:xfrm>
            <a:off x="2568291" y="5011802"/>
            <a:ext cx="7055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Contact us!</a:t>
            </a:r>
          </a:p>
          <a:p>
            <a:pPr algn="ctr"/>
            <a:r>
              <a:rPr lang="en-US" dirty="0"/>
              <a:t> Website: www.tnstate.edu/businessoffice/budgetoffice.aspx</a:t>
            </a:r>
          </a:p>
          <a:p>
            <a:pPr algn="ctr"/>
            <a:r>
              <a:rPr lang="en-US" dirty="0"/>
              <a:t>Ext. 6647 or 7606</a:t>
            </a:r>
          </a:p>
        </p:txBody>
      </p:sp>
      <p:pic>
        <p:nvPicPr>
          <p:cNvPr id="3076" name="Picture 4" descr="Generated image">
            <a:extLst>
              <a:ext uri="{FF2B5EF4-FFF2-40B4-BE49-F238E27FC236}">
                <a16:creationId xmlns:a16="http://schemas.microsoft.com/office/drawing/2014/main" id="{374A04F8-36AE-A26E-1FC5-F5AFC519F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524" y="2422478"/>
            <a:ext cx="2454952" cy="2454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45701F-A333-5EF5-FEAC-6AF0B8B13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655" y="-14268"/>
            <a:ext cx="1470990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30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2AB2C-4CD7-E0A9-373C-7C9EB969C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755EA-544E-2C77-517D-A5D166806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Correctly set up the Budget Status by Account Query.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Interpret a Budget Status by Account query accurately. </a:t>
            </a:r>
          </a:p>
          <a:p>
            <a:endParaRPr lang="en-US" dirty="0"/>
          </a:p>
          <a:p>
            <a:r>
              <a:rPr lang="en-US" dirty="0"/>
              <a:t>Determine when to use the Budget Status by Account query by reviewing examples.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1CA1DEF-D7BD-D508-8897-92249269C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BB87D2-C5EA-E6A6-4656-0659E70EB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918" y="-888"/>
            <a:ext cx="1469263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69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92374-8424-899C-B8CE-B2BCFE39F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Self Service Banner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59495-E1F2-BCCC-F6CE-39C22EA6D9AD}"/>
              </a:ext>
            </a:extLst>
          </p:cNvPr>
          <p:cNvSpPr txBox="1"/>
          <p:nvPr/>
        </p:nvSpPr>
        <p:spPr>
          <a:xfrm>
            <a:off x="538992" y="3893687"/>
            <a:ext cx="2140708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Go to the main TSU website </a:t>
            </a:r>
            <a:r>
              <a:rPr lang="en-US" dirty="0">
                <a:hlinkClick r:id="rId2"/>
              </a:rPr>
              <a:t>www.tnstate.edu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Then click </a:t>
            </a:r>
            <a:r>
              <a:rPr lang="en-US" dirty="0" err="1"/>
              <a:t>MyTSU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285430-277C-B0A7-AF6F-EF5A606308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963" t="19147" r="29870" b="10821"/>
          <a:stretch>
            <a:fillRect/>
          </a:stretch>
        </p:blipFill>
        <p:spPr>
          <a:xfrm>
            <a:off x="3022200" y="3044225"/>
            <a:ext cx="6438372" cy="336292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EB64AE7E-A358-E5CB-F74D-29E6B4E4513B}"/>
              </a:ext>
            </a:extLst>
          </p:cNvPr>
          <p:cNvSpPr/>
          <p:nvPr/>
        </p:nvSpPr>
        <p:spPr>
          <a:xfrm>
            <a:off x="1968500" y="2971800"/>
            <a:ext cx="952500" cy="336550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79CD89-EEE9-43A7-4992-5EDA100A6262}"/>
              </a:ext>
            </a:extLst>
          </p:cNvPr>
          <p:cNvCxnSpPr>
            <a:cxnSpLocks/>
          </p:cNvCxnSpPr>
          <p:nvPr/>
        </p:nvCxnSpPr>
        <p:spPr>
          <a:xfrm flipH="1" flipV="1">
            <a:off x="6356350" y="3994150"/>
            <a:ext cx="3943350" cy="731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818A044-3748-2F1F-29C9-6C913A02E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655" y="-14268"/>
            <a:ext cx="1470990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85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0D9BF-87D9-AD74-3DF1-61D828F77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D8CD4CB-CA8D-37D8-1FB7-78C25D963D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689" r="1"/>
          <a:stretch>
            <a:fillRect/>
          </a:stretch>
        </p:blipFill>
        <p:spPr>
          <a:xfrm>
            <a:off x="159552" y="2483036"/>
            <a:ext cx="5036604" cy="3998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2D492-097A-31AE-AF7B-ED6D2C8F2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Self Service Banner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421DA6-BCB1-62E0-11D7-0CF116A07680}"/>
              </a:ext>
            </a:extLst>
          </p:cNvPr>
          <p:cNvSpPr txBox="1"/>
          <p:nvPr/>
        </p:nvSpPr>
        <p:spPr>
          <a:xfrm>
            <a:off x="159552" y="2859613"/>
            <a:ext cx="1060022" cy="1138773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C00000"/>
                </a:solidFill>
              </a:rPr>
              <a:t>Now </a:t>
            </a:r>
          </a:p>
          <a:p>
            <a:pPr algn="ctr"/>
            <a:r>
              <a:rPr lang="en-US" sz="1700" b="1" dirty="0">
                <a:solidFill>
                  <a:srgbClr val="C00000"/>
                </a:solidFill>
              </a:rPr>
              <a:t>click </a:t>
            </a:r>
          </a:p>
          <a:p>
            <a:pPr algn="ctr"/>
            <a:r>
              <a:rPr lang="en-US" sz="1700" b="1" dirty="0">
                <a:solidFill>
                  <a:srgbClr val="C00000"/>
                </a:solidFill>
              </a:rPr>
              <a:t>Banner </a:t>
            </a:r>
          </a:p>
          <a:p>
            <a:pPr algn="ctr"/>
            <a:r>
              <a:rPr lang="en-US" sz="1700" b="1" dirty="0">
                <a:solidFill>
                  <a:srgbClr val="C00000"/>
                </a:solidFill>
              </a:rPr>
              <a:t>Services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DC0FC2C-0636-304D-4B60-B0CD93D3E1D3}"/>
              </a:ext>
            </a:extLst>
          </p:cNvPr>
          <p:cNvSpPr/>
          <p:nvPr/>
        </p:nvSpPr>
        <p:spPr>
          <a:xfrm rot="1352847">
            <a:off x="134876" y="4647016"/>
            <a:ext cx="1157009" cy="717989"/>
          </a:xfrm>
          <a:prstGeom prst="rightArrow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/>
              <a:t>Banner Services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172223-8815-A3D4-BF1D-6A176DBF5C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104" t="22917" r="30001" b="11111"/>
          <a:stretch>
            <a:fillRect/>
          </a:stretch>
        </p:blipFill>
        <p:spPr>
          <a:xfrm>
            <a:off x="7358722" y="2877687"/>
            <a:ext cx="4659622" cy="231367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37E059E9-B7F9-4A85-92B0-E2A1BC9643A2}"/>
              </a:ext>
            </a:extLst>
          </p:cNvPr>
          <p:cNvSpPr/>
          <p:nvPr/>
        </p:nvSpPr>
        <p:spPr>
          <a:xfrm>
            <a:off x="5435602" y="3041926"/>
            <a:ext cx="1560244" cy="117958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Next Select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DEEF9EE-111F-1B2E-07EE-5608151BFCA5}"/>
              </a:ext>
            </a:extLst>
          </p:cNvPr>
          <p:cNvSpPr/>
          <p:nvPr/>
        </p:nvSpPr>
        <p:spPr>
          <a:xfrm>
            <a:off x="5435602" y="4625009"/>
            <a:ext cx="1907473" cy="566352"/>
          </a:xfrm>
          <a:prstGeom prst="rightArrow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/>
              <a:t>Finance</a:t>
            </a:r>
            <a:r>
              <a:rPr lang="en-US" dirty="0"/>
              <a:t> </a:t>
            </a:r>
            <a:r>
              <a:rPr lang="en-US" sz="1200" dirty="0"/>
              <a:t>Self Service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DD7425-48C3-05EC-45E1-C69F69875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9655" y="-14268"/>
            <a:ext cx="1470990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24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BAB8E2-04A4-9A9A-F240-D5472E60A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31C8E-2E22-48CB-E218-3662A5ADE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851" y="1260270"/>
            <a:ext cx="8761413" cy="706964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5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Budget Status </a:t>
            </a:r>
            <a:br>
              <a:rPr lang="en-US" sz="45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en-US" sz="45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by Account Query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4F2D82-225D-306E-F072-F69B8F686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01" y="2750375"/>
            <a:ext cx="6443180" cy="318937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C92F573-311B-C7AD-DF7D-D6C9426BACF3}"/>
              </a:ext>
            </a:extLst>
          </p:cNvPr>
          <p:cNvSpPr/>
          <p:nvPr/>
        </p:nvSpPr>
        <p:spPr>
          <a:xfrm>
            <a:off x="8072849" y="3315813"/>
            <a:ext cx="2265528" cy="169914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Select my Finance Query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C250498-F0DB-C755-ED01-A3AEDF2AE936}"/>
              </a:ext>
            </a:extLst>
          </p:cNvPr>
          <p:cNvCxnSpPr/>
          <p:nvPr/>
        </p:nvCxnSpPr>
        <p:spPr>
          <a:xfrm flipH="1">
            <a:off x="4064000" y="4000500"/>
            <a:ext cx="3803650" cy="482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81F81F90-2449-2FEC-EB65-44796E7DA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655" y="-14268"/>
            <a:ext cx="1470990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86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3F188-5BE3-DC65-5F48-14B5E5C0E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Status </a:t>
            </a:r>
            <a:br>
              <a:rPr lang="en-US" dirty="0"/>
            </a:br>
            <a:r>
              <a:rPr lang="en-US" dirty="0"/>
              <a:t>by Account Query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7DFE0-84A1-9E1B-E2EC-3D00A6927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04" y="2498109"/>
            <a:ext cx="10299510" cy="4015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EB73FF-DA78-37B5-21A4-291B17AC61D1}"/>
              </a:ext>
            </a:extLst>
          </p:cNvPr>
          <p:cNvSpPr txBox="1"/>
          <p:nvPr/>
        </p:nvSpPr>
        <p:spPr>
          <a:xfrm>
            <a:off x="7063409" y="3860264"/>
            <a:ext cx="3160141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Click the ‘New Query’ button in the top right corner of the screen to get started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5355334-7C52-4E25-2CD4-128967A71F60}"/>
              </a:ext>
            </a:extLst>
          </p:cNvPr>
          <p:cNvSpPr/>
          <p:nvPr/>
        </p:nvSpPr>
        <p:spPr>
          <a:xfrm rot="16200000">
            <a:off x="9728819" y="3535197"/>
            <a:ext cx="989463" cy="406494"/>
          </a:xfrm>
          <a:prstGeom prst="rightArrow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DEC367-2C47-80E1-3760-E840D2A75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655" y="-14268"/>
            <a:ext cx="1470990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30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27F36-36B2-57CC-4CC6-CA37F179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Status </a:t>
            </a:r>
            <a:br>
              <a:rPr lang="en-US" dirty="0"/>
            </a:br>
            <a:r>
              <a:rPr lang="en-US" dirty="0"/>
              <a:t>by Account Query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26DF41-A6A8-B0E5-7909-EB8BE1E4D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791" y="2548212"/>
            <a:ext cx="7687736" cy="4283104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6CF31123-867D-40D8-8A8F-866977353E80}"/>
              </a:ext>
            </a:extLst>
          </p:cNvPr>
          <p:cNvSpPr/>
          <p:nvPr/>
        </p:nvSpPr>
        <p:spPr>
          <a:xfrm>
            <a:off x="5976731" y="3379303"/>
            <a:ext cx="1285460" cy="324679"/>
          </a:xfrm>
          <a:prstGeom prst="leftArrow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F7856FF-405D-DE60-3F3A-B2E77F1AC659}"/>
              </a:ext>
            </a:extLst>
          </p:cNvPr>
          <p:cNvSpPr/>
          <p:nvPr/>
        </p:nvSpPr>
        <p:spPr>
          <a:xfrm>
            <a:off x="2471531" y="4278947"/>
            <a:ext cx="1225826" cy="410817"/>
          </a:xfrm>
          <a:prstGeom prst="rightArrow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EAD1A2-E01F-8B70-8AD0-05CF91D5CD05}"/>
              </a:ext>
            </a:extLst>
          </p:cNvPr>
          <p:cNvSpPr txBox="1"/>
          <p:nvPr/>
        </p:nvSpPr>
        <p:spPr>
          <a:xfrm>
            <a:off x="111720" y="4694885"/>
            <a:ext cx="3160141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Chart of Accounts should be set to “S” for University or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 “F” for Foundation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05648A-729D-1782-77F2-A667FD4F1A4A}"/>
              </a:ext>
            </a:extLst>
          </p:cNvPr>
          <p:cNvSpPr txBox="1"/>
          <p:nvPr/>
        </p:nvSpPr>
        <p:spPr>
          <a:xfrm>
            <a:off x="7340068" y="3541642"/>
            <a:ext cx="3160141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Select Budget Status by Account from the drop down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1703B8-0346-338C-3041-F1B044389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655" y="-14268"/>
            <a:ext cx="1470990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49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8F1D3D-9C67-0F17-0632-7893ADBC8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091" y="2307697"/>
            <a:ext cx="8021782" cy="43286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357378-ECFA-1499-9CBE-A4E26779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Status </a:t>
            </a:r>
            <a:br>
              <a:rPr lang="en-US" dirty="0"/>
            </a:br>
            <a:r>
              <a:rPr lang="en-US" dirty="0"/>
              <a:t>by Account Query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95D07-ABE6-34E1-570B-0B213F91BFC2}"/>
              </a:ext>
            </a:extLst>
          </p:cNvPr>
          <p:cNvSpPr txBox="1"/>
          <p:nvPr/>
        </p:nvSpPr>
        <p:spPr>
          <a:xfrm>
            <a:off x="91841" y="3378169"/>
            <a:ext cx="3280837" cy="341632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❖ Important ❖ 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If there is anything populated in the FOAP fields, clear it out by clicking the “x” in the Index box. </a:t>
            </a:r>
          </a:p>
          <a:p>
            <a:endParaRPr lang="en-US" sz="1200" b="1" dirty="0">
              <a:solidFill>
                <a:srgbClr val="C00000"/>
              </a:solidFill>
            </a:endParaRPr>
          </a:p>
          <a:p>
            <a:r>
              <a:rPr lang="en-US" sz="1200" b="1" dirty="0">
                <a:solidFill>
                  <a:srgbClr val="C00000"/>
                </a:solidFill>
              </a:rPr>
              <a:t>❖ Enter the 5-digit Organization Number (Org Code)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A dropdown list will appear where you will select the org number. 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You can also use a wildcard % to look up the org # (e.g. 22%).</a:t>
            </a:r>
          </a:p>
          <a:p>
            <a:endParaRPr lang="en-US" sz="1200" b="1" dirty="0">
              <a:solidFill>
                <a:srgbClr val="C00000"/>
              </a:solidFill>
            </a:endParaRPr>
          </a:p>
          <a:p>
            <a:r>
              <a:rPr lang="en-US" sz="1200" b="1" dirty="0">
                <a:solidFill>
                  <a:srgbClr val="C00000"/>
                </a:solidFill>
              </a:rPr>
              <a:t>❖ Once you enter and select the Org, 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these fields will auto-populate as 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seen on the right: (if it does not enter manually)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• Fund Number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• Program Code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E9E0D8-0E1D-E2C8-5D5C-5A00046E8880}"/>
              </a:ext>
            </a:extLst>
          </p:cNvPr>
          <p:cNvSpPr/>
          <p:nvPr/>
        </p:nvSpPr>
        <p:spPr>
          <a:xfrm>
            <a:off x="6513442" y="3498574"/>
            <a:ext cx="2027583" cy="49033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B0AB8A-1BAD-0AA3-613F-041DAD4D3D24}"/>
              </a:ext>
            </a:extLst>
          </p:cNvPr>
          <p:cNvSpPr txBox="1"/>
          <p:nvPr/>
        </p:nvSpPr>
        <p:spPr>
          <a:xfrm>
            <a:off x="8819324" y="3299088"/>
            <a:ext cx="3280837" cy="1692771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❖ Important ❖ </a:t>
            </a:r>
          </a:p>
          <a:p>
            <a:endParaRPr lang="en-US" sz="1200" b="1" dirty="0">
              <a:solidFill>
                <a:srgbClr val="C00000"/>
              </a:solidFill>
            </a:endParaRPr>
          </a:p>
          <a:p>
            <a:r>
              <a:rPr lang="en-US" sz="1200" b="1" dirty="0">
                <a:solidFill>
                  <a:srgbClr val="C00000"/>
                </a:solidFill>
              </a:rPr>
              <a:t>❖ Uncheck the Include Revenue Accounts</a:t>
            </a:r>
          </a:p>
          <a:p>
            <a:r>
              <a:rPr lang="en-US" sz="1000" b="1" dirty="0">
                <a:solidFill>
                  <a:srgbClr val="C00000"/>
                </a:solidFill>
              </a:rPr>
              <a:t>***If you need to look at revenue only then will you check it***</a:t>
            </a:r>
          </a:p>
          <a:p>
            <a:endParaRPr lang="en-US" sz="1200" b="1" dirty="0">
              <a:solidFill>
                <a:srgbClr val="C00000"/>
              </a:solidFill>
            </a:endParaRPr>
          </a:p>
          <a:p>
            <a:r>
              <a:rPr lang="en-US" sz="1200" b="1" dirty="0">
                <a:solidFill>
                  <a:srgbClr val="C00000"/>
                </a:solidFill>
              </a:rPr>
              <a:t>❖ Commitment Type select “Uncommitted”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456EF6-2A64-6A12-C502-FBC6AD062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655" y="-14268"/>
            <a:ext cx="1470990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34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2E5BD-200D-0719-410F-1315CFE94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CD21EE-4043-56FD-D1C2-2E3A13EF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565" y="2842591"/>
            <a:ext cx="7850314" cy="3872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04DBFD-6962-F3FB-59A7-D697EBB42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Status </a:t>
            </a:r>
            <a:br>
              <a:rPr lang="en-US" dirty="0"/>
            </a:br>
            <a:r>
              <a:rPr lang="en-US" dirty="0"/>
              <a:t>by Account Query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EEE42-A93E-FD78-04B1-000F6AB60B35}"/>
              </a:ext>
            </a:extLst>
          </p:cNvPr>
          <p:cNvSpPr txBox="1"/>
          <p:nvPr/>
        </p:nvSpPr>
        <p:spPr>
          <a:xfrm>
            <a:off x="8392814" y="4547893"/>
            <a:ext cx="3280837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After selecting operating ledger columns scroll down and select </a:t>
            </a:r>
            <a:r>
              <a:rPr lang="en-US" sz="1200" b="1" dirty="0">
                <a:solidFill>
                  <a:srgbClr val="0070C0"/>
                </a:solidFill>
              </a:rPr>
              <a:t>Submit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430887-5C97-6A2A-7327-B23543DF8BC4}"/>
              </a:ext>
            </a:extLst>
          </p:cNvPr>
          <p:cNvSpPr txBox="1"/>
          <p:nvPr/>
        </p:nvSpPr>
        <p:spPr>
          <a:xfrm>
            <a:off x="106799" y="3527583"/>
            <a:ext cx="3783532" cy="2862322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❖ Recommended Operating Ledger Columns ❖ </a:t>
            </a:r>
          </a:p>
          <a:p>
            <a:pPr algn="ctr"/>
            <a:endParaRPr lang="en-US" sz="1200" b="1" dirty="0">
              <a:solidFill>
                <a:srgbClr val="C0000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b="1" u="sng" dirty="0">
                <a:solidFill>
                  <a:srgbClr val="C00000"/>
                </a:solidFill>
              </a:rPr>
              <a:t>Adopted Budget- </a:t>
            </a:r>
            <a:r>
              <a:rPr lang="en-US" sz="1200" b="1" dirty="0">
                <a:solidFill>
                  <a:srgbClr val="C00000"/>
                </a:solidFill>
              </a:rPr>
              <a:t>Budget at the beginning of the Fiscal Year (July 1)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b="1" u="sng" dirty="0">
                <a:solidFill>
                  <a:srgbClr val="C00000"/>
                </a:solidFill>
              </a:rPr>
              <a:t>Budget Adjustment </a:t>
            </a:r>
            <a:r>
              <a:rPr lang="en-US" sz="1200" b="1" dirty="0">
                <a:solidFill>
                  <a:srgbClr val="C00000"/>
                </a:solidFill>
              </a:rPr>
              <a:t>– Additions or reductions made to the original budget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b="1" u="sng" dirty="0">
                <a:solidFill>
                  <a:srgbClr val="C00000"/>
                </a:solidFill>
              </a:rPr>
              <a:t>Adjusted Budget </a:t>
            </a:r>
            <a:r>
              <a:rPr lang="en-US" sz="1200" b="1" dirty="0">
                <a:solidFill>
                  <a:srgbClr val="C00000"/>
                </a:solidFill>
              </a:rPr>
              <a:t>– Total Current Budget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b="1" u="sng" dirty="0">
                <a:solidFill>
                  <a:srgbClr val="C00000"/>
                </a:solidFill>
              </a:rPr>
              <a:t>Accounted Budget- </a:t>
            </a:r>
            <a:r>
              <a:rPr lang="en-US" sz="1200" b="1" dirty="0">
                <a:solidFill>
                  <a:srgbClr val="C00000"/>
                </a:solidFill>
              </a:rPr>
              <a:t>Budget as of ‘today’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b="1" u="sng" dirty="0">
                <a:solidFill>
                  <a:srgbClr val="C00000"/>
                </a:solidFill>
              </a:rPr>
              <a:t>Year-to-Date</a:t>
            </a:r>
            <a:r>
              <a:rPr lang="en-US" sz="1200" b="1" dirty="0">
                <a:solidFill>
                  <a:srgbClr val="C00000"/>
                </a:solidFill>
              </a:rPr>
              <a:t>- Actual transactions activity as of today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b="1" u="sng" dirty="0">
                <a:solidFill>
                  <a:srgbClr val="C00000"/>
                </a:solidFill>
              </a:rPr>
              <a:t>Encumbrances</a:t>
            </a:r>
            <a:r>
              <a:rPr lang="en-US" sz="1200" b="1" dirty="0">
                <a:solidFill>
                  <a:srgbClr val="C00000"/>
                </a:solidFill>
              </a:rPr>
              <a:t>- Committed for future expenditures (</a:t>
            </a:r>
            <a:r>
              <a:rPr lang="en-US" sz="1200" b="1" dirty="0" err="1">
                <a:solidFill>
                  <a:srgbClr val="C00000"/>
                </a:solidFill>
              </a:rPr>
              <a:t>ie</a:t>
            </a:r>
            <a:r>
              <a:rPr lang="en-US" sz="1200" b="1" dirty="0">
                <a:solidFill>
                  <a:srgbClr val="C00000"/>
                </a:solidFill>
              </a:rPr>
              <a:t> PO’s and Salary) </a:t>
            </a:r>
            <a:r>
              <a:rPr lang="en-US" sz="1200" b="1" u="sng" dirty="0">
                <a:solidFill>
                  <a:srgbClr val="C00000"/>
                </a:solidFill>
              </a:rPr>
              <a:t>Commitments</a:t>
            </a:r>
            <a:r>
              <a:rPr lang="en-US" sz="1200" b="1" dirty="0">
                <a:solidFill>
                  <a:srgbClr val="C00000"/>
                </a:solidFill>
              </a:rPr>
              <a:t> – Total budget set aside for future obligations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b="1" u="sng" dirty="0">
                <a:solidFill>
                  <a:srgbClr val="C00000"/>
                </a:solidFill>
              </a:rPr>
              <a:t>Available Balance </a:t>
            </a:r>
            <a:r>
              <a:rPr lang="en-US" sz="1200" b="1" dirty="0">
                <a:solidFill>
                  <a:srgbClr val="C00000"/>
                </a:solidFill>
              </a:rPr>
              <a:t>– Remaining budget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06CB4-50F2-BB42-99AF-FC76C371D4A5}"/>
              </a:ext>
            </a:extLst>
          </p:cNvPr>
          <p:cNvSpPr txBox="1"/>
          <p:nvPr/>
        </p:nvSpPr>
        <p:spPr>
          <a:xfrm>
            <a:off x="4455581" y="2364809"/>
            <a:ext cx="3280837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Scroll down within the selection block.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</a:rPr>
              <a:t> For the most current information, select Fiscal Year- 2026 Fiscal Period- 14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54738F0-7A40-D522-4540-A79A349ABEE0}"/>
              </a:ext>
            </a:extLst>
          </p:cNvPr>
          <p:cNvCxnSpPr>
            <a:cxnSpLocks/>
          </p:cNvCxnSpPr>
          <p:nvPr/>
        </p:nvCxnSpPr>
        <p:spPr>
          <a:xfrm flipH="1">
            <a:off x="5252897" y="3011140"/>
            <a:ext cx="405781" cy="516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AAA81B-7E0B-6B26-12AC-E844DAE23294}"/>
              </a:ext>
            </a:extLst>
          </p:cNvPr>
          <p:cNvCxnSpPr>
            <a:cxnSpLocks/>
          </p:cNvCxnSpPr>
          <p:nvPr/>
        </p:nvCxnSpPr>
        <p:spPr>
          <a:xfrm>
            <a:off x="7150810" y="3070592"/>
            <a:ext cx="388087" cy="456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5740670-956B-5EB7-1460-D10467A94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655" y="-14268"/>
            <a:ext cx="1470990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491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1140</TotalTime>
  <Words>827</Words>
  <Application>Microsoft Office PowerPoint</Application>
  <PresentationFormat>Widescreen</PresentationFormat>
  <Paragraphs>115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Century Gothic</vt:lpstr>
      <vt:lpstr>Eras Bold ITC</vt:lpstr>
      <vt:lpstr>Times New Roman</vt:lpstr>
      <vt:lpstr>Wingdings</vt:lpstr>
      <vt:lpstr>Wingdings 3</vt:lpstr>
      <vt:lpstr>Ion Boardroom</vt:lpstr>
      <vt:lpstr>PowerPoint Presentation</vt:lpstr>
      <vt:lpstr>Lesson Objectives</vt:lpstr>
      <vt:lpstr>Getting to Self Service Banner</vt:lpstr>
      <vt:lpstr>Getting to Self Service Banner</vt:lpstr>
      <vt:lpstr>Budget Status  by Account Query</vt:lpstr>
      <vt:lpstr>Budget Status  by Account Query</vt:lpstr>
      <vt:lpstr>Budget Status  by Account Query</vt:lpstr>
      <vt:lpstr>Budget Status  by Account Query</vt:lpstr>
      <vt:lpstr>Budget Status  by Account Query</vt:lpstr>
      <vt:lpstr>Reading the Budget Status by Account Query</vt:lpstr>
      <vt:lpstr>Reading the Budget Status by Account Query</vt:lpstr>
      <vt:lpstr>Reading the Budget Status by Account Query</vt:lpstr>
      <vt:lpstr>Reading the Budget Status by Account Query</vt:lpstr>
      <vt:lpstr>Reading the Budget Status by Account Query</vt:lpstr>
      <vt:lpstr>Reading the Budget Status by Account Query</vt:lpstr>
      <vt:lpstr>Reviewing Details in Budget Status by Account Query</vt:lpstr>
      <vt:lpstr>When to Use Budget Status by Account Query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Smith, Keona (ksmith36)</dc:creator>
  <cp:lastModifiedBy>Smith, Keona (ksmith36)</cp:lastModifiedBy>
  <cp:revision>17</cp:revision>
  <dcterms:created xsi:type="dcterms:W3CDTF">2025-10-01T00:08:54Z</dcterms:created>
  <dcterms:modified xsi:type="dcterms:W3CDTF">2025-11-24T16:03:39Z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c6bc328-2da9-4b02-83d3-3cec76ab836e_Enabled">
    <vt:lpwstr>true</vt:lpwstr>
  </property>
  <property fmtid="{D5CDD505-2E9C-101B-9397-08002B2CF9AE}" pid="3" name="MSIP_Label_cc6bc328-2da9-4b02-83d3-3cec76ab836e_SetDate">
    <vt:lpwstr>2025-10-01T00:44:08Z</vt:lpwstr>
  </property>
  <property fmtid="{D5CDD505-2E9C-101B-9397-08002B2CF9AE}" pid="4" name="MSIP_Label_cc6bc328-2da9-4b02-83d3-3cec76ab836e_Method">
    <vt:lpwstr>Standard</vt:lpwstr>
  </property>
  <property fmtid="{D5CDD505-2E9C-101B-9397-08002B2CF9AE}" pid="5" name="MSIP_Label_cc6bc328-2da9-4b02-83d3-3cec76ab836e_Name">
    <vt:lpwstr>defa4170-0d19-0005-0004-bc88714345d2</vt:lpwstr>
  </property>
  <property fmtid="{D5CDD505-2E9C-101B-9397-08002B2CF9AE}" pid="6" name="MSIP_Label_cc6bc328-2da9-4b02-83d3-3cec76ab836e_SiteId">
    <vt:lpwstr>7c539505-f129-46ae-a6cf-ecaf413b8b0d</vt:lpwstr>
  </property>
  <property fmtid="{D5CDD505-2E9C-101B-9397-08002B2CF9AE}" pid="7" name="MSIP_Label_cc6bc328-2da9-4b02-83d3-3cec76ab836e_ActionId">
    <vt:lpwstr>ac0b3f72-37de-4f9a-862d-bca25418ca25</vt:lpwstr>
  </property>
  <property fmtid="{D5CDD505-2E9C-101B-9397-08002B2CF9AE}" pid="8" name="MSIP_Label_cc6bc328-2da9-4b02-83d3-3cec76ab836e_ContentBits">
    <vt:lpwstr>0</vt:lpwstr>
  </property>
  <property fmtid="{D5CDD505-2E9C-101B-9397-08002B2CF9AE}" pid="9" name="MSIP_Label_cc6bc328-2da9-4b02-83d3-3cec76ab836e_Tag">
    <vt:lpwstr>10, 3, 0, 1</vt:lpwstr>
  </property>
</Properties>
</file>