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89" r:id="rId4"/>
    <p:sldId id="291" r:id="rId5"/>
    <p:sldId id="258" r:id="rId6"/>
    <p:sldId id="292" r:id="rId7"/>
    <p:sldId id="260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88" r:id="rId21"/>
    <p:sldId id="293" r:id="rId22"/>
    <p:sldId id="272" r:id="rId23"/>
    <p:sldId id="294" r:id="rId24"/>
    <p:sldId id="277" r:id="rId25"/>
    <p:sldId id="283" r:id="rId26"/>
    <p:sldId id="282" r:id="rId27"/>
    <p:sldId id="286" r:id="rId28"/>
    <p:sldId id="287" r:id="rId29"/>
    <p:sldId id="295" r:id="rId30"/>
    <p:sldId id="278" r:id="rId31"/>
    <p:sldId id="296" r:id="rId32"/>
    <p:sldId id="284" r:id="rId33"/>
    <p:sldId id="297" r:id="rId34"/>
    <p:sldId id="285" r:id="rId35"/>
    <p:sldId id="298" r:id="rId36"/>
    <p:sldId id="271" r:id="rId37"/>
    <p:sldId id="259" r:id="rId3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F07BD78-81C1-4C10-B4EE-A07E517FBB5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A926AA8-4681-4495-9E16-F55E1442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llucian.force.com/clients/apex/ideaSearchResults?s=sfpcpos" TargetMode="External"/><Relationship Id="rId2" Type="http://schemas.openxmlformats.org/officeDocument/2006/relationships/hyperlink" Target="https://ellucian.force.com/clients/apex/ideaSearchResults?s=sfacps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s://enterprisesearch.ellucian.com/SearchGlobal.aspx?q=sfpcpos&amp;back=https://ellucian.force.com/clients/knowledge/knowledgeHome.apexp&amp;firstQueryCause=searchboxSubmit#q=cpos&amp;t=SupportCenter&amp;sort=relevancy" TargetMode="External"/><Relationship Id="rId4" Type="http://schemas.openxmlformats.org/officeDocument/2006/relationships/hyperlink" Target="https://ellucian.force.com/clients/apex/ideaSearchResults?s=sfascr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812" y="1642936"/>
            <a:ext cx="8590191" cy="2409245"/>
          </a:xfrm>
        </p:spPr>
        <p:txBody>
          <a:bodyPr/>
          <a:lstStyle/>
          <a:p>
            <a:pPr algn="ctr"/>
            <a:r>
              <a:rPr lang="en-US" sz="6000" dirty="0"/>
              <a:t>CPoS: ‘Do your </a:t>
            </a:r>
            <a:r>
              <a:rPr lang="en-US" sz="6000" dirty="0" smtClean="0"/>
              <a:t>Degrees Work</a:t>
            </a:r>
            <a:r>
              <a:rPr lang="en-US" sz="6000" dirty="0"/>
              <a:t>?’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19709"/>
            <a:ext cx="7766936" cy="206380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Sam Houston State University – Enterprise Services IT Department</a:t>
            </a:r>
          </a:p>
          <a:p>
            <a:pPr algn="l"/>
            <a:r>
              <a:rPr lang="en-US" dirty="0"/>
              <a:t>	Sharon Wright – ERP Analyst </a:t>
            </a:r>
          </a:p>
          <a:p>
            <a:pPr algn="l"/>
            <a:r>
              <a:rPr lang="en-US" dirty="0"/>
              <a:t>	Chelsie Leggett – ERP Analyst </a:t>
            </a:r>
            <a:endParaRPr lang="en-US" dirty="0" smtClean="0"/>
          </a:p>
          <a:p>
            <a:pPr algn="l"/>
            <a:r>
              <a:rPr lang="en-US" dirty="0" smtClean="0"/>
              <a:t>Texas State University – Enterprise Systems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Anita Ford – Programmer Analyst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85" y="360634"/>
            <a:ext cx="4595854" cy="128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74" y="360634"/>
            <a:ext cx="31051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38" y="208383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SFACPSC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5" y="1042650"/>
            <a:ext cx="11685727" cy="5698555"/>
          </a:xfrm>
        </p:spPr>
      </p:pic>
    </p:spTree>
    <p:extLst>
      <p:ext uri="{BB962C8B-B14F-4D97-AF65-F5344CB8AC3E}">
        <p14:creationId xmlns:p14="http://schemas.microsoft.com/office/powerpoint/2010/main" val="2027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89" y="260229"/>
            <a:ext cx="8596668" cy="1320800"/>
          </a:xfrm>
        </p:spPr>
        <p:txBody>
          <a:bodyPr/>
          <a:lstStyle/>
          <a:p>
            <a:r>
              <a:rPr lang="en-US" sz="4400" dirty="0" smtClean="0"/>
              <a:t>RTVENRR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6664" y="4601403"/>
            <a:ext cx="4184034" cy="1429688"/>
          </a:xfrm>
        </p:spPr>
        <p:txBody>
          <a:bodyPr/>
          <a:lstStyle/>
          <a:p>
            <a:r>
              <a:rPr lang="en-US" dirty="0" smtClean="0"/>
              <a:t>Created a new enrollment rule code to use for CPoS processing ‘FEDERAL’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5975" y="1484730"/>
            <a:ext cx="6879007" cy="26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1" y="27808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RORENRR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403" y="4126727"/>
            <a:ext cx="6400800" cy="2339031"/>
          </a:xfrm>
        </p:spPr>
        <p:txBody>
          <a:bodyPr/>
          <a:lstStyle/>
          <a:p>
            <a:r>
              <a:rPr lang="en-US" dirty="0" smtClean="0"/>
              <a:t>What was configured for </a:t>
            </a:r>
            <a:r>
              <a:rPr lang="en-US" dirty="0"/>
              <a:t>the FEDERAL RULE</a:t>
            </a:r>
          </a:p>
          <a:p>
            <a:r>
              <a:rPr lang="en-US" dirty="0"/>
              <a:t>Repeats allowed: 1 (meaning that the student is allowed to repeat a course only 1 time after passing and still be eligible for federal aid)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2771" y="1234752"/>
            <a:ext cx="8963608" cy="26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0" y="351759"/>
            <a:ext cx="8596668" cy="1320800"/>
          </a:xfrm>
        </p:spPr>
        <p:txBody>
          <a:bodyPr/>
          <a:lstStyle/>
          <a:p>
            <a:r>
              <a:rPr lang="en-US" dirty="0" smtClean="0"/>
              <a:t>RORRPCX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190" y="4628349"/>
            <a:ext cx="7353195" cy="1239714"/>
          </a:xfrm>
        </p:spPr>
        <p:txBody>
          <a:bodyPr/>
          <a:lstStyle/>
          <a:p>
            <a:r>
              <a:rPr lang="en-US" dirty="0"/>
              <a:t>Switching settings over to FEDERAL this form will no longer be looked at for Exclusion Rules.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0" y="1163233"/>
            <a:ext cx="7736259" cy="28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SFACPSC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449" y="5288307"/>
            <a:ext cx="7575832" cy="953467"/>
          </a:xfrm>
        </p:spPr>
        <p:txBody>
          <a:bodyPr/>
          <a:lstStyle/>
          <a:p>
            <a:r>
              <a:rPr lang="en-US" i="1" dirty="0"/>
              <a:t>**The override rules on SFACPSC are for all students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(</a:t>
            </a:r>
            <a:r>
              <a:rPr lang="en-US" i="1" dirty="0"/>
              <a:t>Override Rules tab)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91899"/>
            <a:ext cx="8254482" cy="29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26" y="180230"/>
            <a:ext cx="8596668" cy="1320800"/>
          </a:xfrm>
        </p:spPr>
        <p:txBody>
          <a:bodyPr/>
          <a:lstStyle/>
          <a:p>
            <a:r>
              <a:rPr lang="en-US" dirty="0" smtClean="0"/>
              <a:t>ROAINST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7" y="840630"/>
            <a:ext cx="8438145" cy="46749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0340" y="5715284"/>
            <a:ext cx="5502466" cy="1337522"/>
          </a:xfrm>
        </p:spPr>
        <p:txBody>
          <a:bodyPr/>
          <a:lstStyle/>
          <a:p>
            <a:r>
              <a:rPr lang="en-US" dirty="0"/>
              <a:t>**Enrollment Rules – These will need to be checked </a:t>
            </a:r>
            <a:r>
              <a:rPr lang="en-US" dirty="0" smtClean="0"/>
              <a:t>if you </a:t>
            </a:r>
            <a:r>
              <a:rPr lang="en-US" dirty="0"/>
              <a:t>are not running this process nightly.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RORMPRM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" y="1383091"/>
            <a:ext cx="10437283" cy="3772245"/>
          </a:xfrm>
        </p:spPr>
      </p:pic>
      <p:sp>
        <p:nvSpPr>
          <p:cNvPr id="3" name="TextBox 2"/>
          <p:cNvSpPr txBox="1"/>
          <p:nvPr/>
        </p:nvSpPr>
        <p:spPr>
          <a:xfrm>
            <a:off x="1596044" y="5155336"/>
            <a:ext cx="7414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Delivered values will not use CPOS functionality</a:t>
            </a:r>
          </a:p>
          <a:p>
            <a:r>
              <a:rPr lang="en-US" dirty="0" smtClean="0"/>
              <a:t>Data – define term code to begin using</a:t>
            </a:r>
          </a:p>
          <a:p>
            <a:r>
              <a:rPr lang="en-US" dirty="0" smtClean="0"/>
              <a:t>Source Indicator – Local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5" y="156376"/>
            <a:ext cx="8596668" cy="1320800"/>
          </a:xfrm>
        </p:spPr>
        <p:txBody>
          <a:bodyPr/>
          <a:lstStyle/>
          <a:p>
            <a:r>
              <a:rPr lang="en-US" dirty="0" smtClean="0"/>
              <a:t>RFRENRR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702" y="5057680"/>
            <a:ext cx="7106532" cy="1730618"/>
          </a:xfrm>
        </p:spPr>
        <p:txBody>
          <a:bodyPr>
            <a:normAutofit/>
          </a:bodyPr>
          <a:lstStyle/>
          <a:p>
            <a:r>
              <a:rPr lang="en-US" dirty="0"/>
              <a:t>These were updated to FEDERAL</a:t>
            </a:r>
          </a:p>
          <a:p>
            <a:r>
              <a:rPr lang="en-US" dirty="0"/>
              <a:t>As long as you have not disbursed any funds for that period, switching is okay. If you have disbursed any of the funds then there will be issues if it’s changed.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7" y="911767"/>
            <a:ext cx="9000011" cy="4145913"/>
          </a:xfrm>
        </p:spPr>
      </p:pic>
    </p:spTree>
    <p:extLst>
      <p:ext uri="{BB962C8B-B14F-4D97-AF65-F5344CB8AC3E}">
        <p14:creationId xmlns:p14="http://schemas.microsoft.com/office/powerpoint/2010/main" val="33203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9" y="196132"/>
            <a:ext cx="8596668" cy="1320800"/>
          </a:xfrm>
        </p:spPr>
        <p:txBody>
          <a:bodyPr/>
          <a:lstStyle/>
          <a:p>
            <a:r>
              <a:rPr lang="en-US" sz="4000" dirty="0" smtClean="0"/>
              <a:t>Sample Process -SFPCPOS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4" y="956491"/>
            <a:ext cx="11476653" cy="5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82" y="359950"/>
            <a:ext cx="8596668" cy="1320800"/>
          </a:xfrm>
        </p:spPr>
        <p:txBody>
          <a:bodyPr/>
          <a:lstStyle/>
          <a:p>
            <a:r>
              <a:rPr lang="en-US" dirty="0" smtClean="0"/>
              <a:t>Common Output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581" y="1338843"/>
            <a:ext cx="418403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What it Says</a:t>
            </a:r>
          </a:p>
          <a:p>
            <a:r>
              <a:rPr lang="en-US" dirty="0" smtClean="0"/>
              <a:t>A queried class was not found in the degree audit…</a:t>
            </a:r>
          </a:p>
          <a:p>
            <a:r>
              <a:rPr lang="en-US" dirty="0" smtClean="0"/>
              <a:t>…GOAL_VALUE_BAD…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…Fallthrough…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873" y="1338843"/>
            <a:ext cx="418403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What it Means</a:t>
            </a:r>
          </a:p>
          <a:p>
            <a:r>
              <a:rPr lang="en-US" dirty="0" smtClean="0"/>
              <a:t>Warning only, usually a waitlisted course. No action needed</a:t>
            </a:r>
          </a:p>
          <a:p>
            <a:r>
              <a:rPr lang="en-US" dirty="0" smtClean="0"/>
              <a:t>The major/minor, etc. code is not found in Degree Works surecode table</a:t>
            </a:r>
          </a:p>
          <a:p>
            <a:endParaRPr lang="en-US" sz="700" dirty="0" smtClean="0"/>
          </a:p>
          <a:p>
            <a:r>
              <a:rPr lang="en-US" dirty="0" smtClean="0"/>
              <a:t>Needs requirement blocks in Degree 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1" y="4630620"/>
            <a:ext cx="11388266" cy="21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Disclosure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344" y="2043405"/>
            <a:ext cx="5422790" cy="39979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Degree Works 4.1.5 – Texas State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Degree </a:t>
            </a:r>
            <a:r>
              <a:rPr lang="en-US" sz="2400" dirty="0"/>
              <a:t>Works </a:t>
            </a:r>
            <a:r>
              <a:rPr lang="en-US" sz="2400" dirty="0" smtClean="0"/>
              <a:t>4.1.6 – Sam Houston 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Our </a:t>
            </a:r>
            <a:r>
              <a:rPr lang="en-US" sz="2400" dirty="0"/>
              <a:t>school does not have ESL courses </a:t>
            </a:r>
            <a:r>
              <a:rPr lang="en-US" sz="2400" dirty="0" smtClean="0"/>
              <a:t>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Content Placeholder 4" descr="&lt;strong&gt;not-responsible&lt;/strong&gt; | how to save the wor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9" y="1570046"/>
            <a:ext cx="3854053" cy="36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6" y="267694"/>
            <a:ext cx="8596668" cy="1320800"/>
          </a:xfrm>
        </p:spPr>
        <p:txBody>
          <a:bodyPr/>
          <a:lstStyle/>
          <a:p>
            <a:r>
              <a:rPr lang="en-US" sz="4000" dirty="0" smtClean="0"/>
              <a:t>SFASCRE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2" y="1089644"/>
            <a:ext cx="12000167" cy="54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127" y="1515686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Whose Job is it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63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Job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Academic Advisors</a:t>
            </a:r>
          </a:p>
          <a:p>
            <a:r>
              <a:rPr lang="en-US" dirty="0" smtClean="0"/>
              <a:t>Registrar/Degree Works Scriber</a:t>
            </a:r>
          </a:p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IT</a:t>
            </a:r>
          </a:p>
          <a:p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Who will set up/maintain Banner forms?</a:t>
            </a:r>
          </a:p>
          <a:p>
            <a:r>
              <a:rPr lang="en-US" dirty="0" smtClean="0"/>
              <a:t>Who will run/schedule the jobs?</a:t>
            </a:r>
          </a:p>
          <a:p>
            <a:r>
              <a:rPr lang="en-US" dirty="0" smtClean="0"/>
              <a:t>Who can override courses?</a:t>
            </a:r>
          </a:p>
          <a:p>
            <a:r>
              <a:rPr lang="en-US" dirty="0" smtClean="0"/>
              <a:t>Who troubleshoots if the audit is “wrong?”</a:t>
            </a:r>
          </a:p>
          <a:p>
            <a:r>
              <a:rPr lang="en-US" dirty="0" smtClean="0"/>
              <a:t>Who communicates to students?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42" y="4359278"/>
            <a:ext cx="4372728" cy="23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127" y="1515686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Pain Points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123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Points From Degree Works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412636" cy="38807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Had to scribe programs previously not managed through DW</a:t>
            </a:r>
          </a:p>
          <a:p>
            <a:r>
              <a:rPr lang="en-US" dirty="0" smtClean="0"/>
              <a:t>“Degree Works is highly customizable, CPOS is not”</a:t>
            </a:r>
          </a:p>
          <a:p>
            <a:r>
              <a:rPr lang="en-US" dirty="0" smtClean="0"/>
              <a:t>Undoing DW data mapping modifications</a:t>
            </a:r>
          </a:p>
          <a:p>
            <a:r>
              <a:rPr lang="en-US" dirty="0" smtClean="0"/>
              <a:t>Electives calculation (do your blocks add up?)</a:t>
            </a:r>
          </a:p>
          <a:p>
            <a:r>
              <a:rPr lang="en-US" dirty="0" smtClean="0"/>
              <a:t>Best fit algorithm issue (in-progress vs. completed courses)</a:t>
            </a:r>
          </a:p>
          <a:p>
            <a:r>
              <a:rPr lang="en-US" dirty="0" smtClean="0"/>
              <a:t>Defect – program/college info (CR-000152398, 6/28/18, Stu 8.16)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970" y="2160589"/>
            <a:ext cx="4313663" cy="21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Points from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789" y="1930400"/>
            <a:ext cx="5750626" cy="3880772"/>
          </a:xfrm>
        </p:spPr>
        <p:txBody>
          <a:bodyPr/>
          <a:lstStyle/>
          <a:p>
            <a:r>
              <a:rPr lang="en-US" dirty="0" smtClean="0"/>
              <a:t>Job fails during large group processing (when registration opens or grades post)</a:t>
            </a:r>
          </a:p>
          <a:p>
            <a:r>
              <a:rPr lang="en-US" dirty="0" smtClean="0"/>
              <a:t>When to adjust the COA? (impacts </a:t>
            </a:r>
            <a:r>
              <a:rPr lang="en-US" dirty="0" err="1" smtClean="0"/>
              <a:t>overawards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Banner does not display info to the student</a:t>
            </a:r>
          </a:p>
          <a:p>
            <a:r>
              <a:rPr lang="en-US" dirty="0" smtClean="0"/>
              <a:t>Viewed as the “bad guy making everyone do this”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50" y="3973102"/>
            <a:ext cx="3056765" cy="28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Points from Academic 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044456" cy="4348853"/>
          </a:xfrm>
        </p:spPr>
        <p:txBody>
          <a:bodyPr>
            <a:normAutofit/>
          </a:bodyPr>
          <a:lstStyle/>
          <a:p>
            <a:r>
              <a:rPr lang="en-US" dirty="0" smtClean="0"/>
              <a:t>Extra work beyond their current duties</a:t>
            </a:r>
          </a:p>
          <a:p>
            <a:r>
              <a:rPr lang="en-US" dirty="0" smtClean="0"/>
              <a:t>Locked override carries over to new major</a:t>
            </a:r>
          </a:p>
          <a:p>
            <a:r>
              <a:rPr lang="en-US" dirty="0" smtClean="0"/>
              <a:t>Unlocked override gets wiped out every time schedule changes, grades post, etc.</a:t>
            </a:r>
          </a:p>
          <a:p>
            <a:r>
              <a:rPr lang="en-US" dirty="0" smtClean="0"/>
              <a:t>Override applies to CRN only </a:t>
            </a:r>
          </a:p>
          <a:p>
            <a:r>
              <a:rPr lang="en-US" dirty="0" smtClean="0"/>
              <a:t>No way to flag course as already reviewed</a:t>
            </a:r>
          </a:p>
          <a:p>
            <a:r>
              <a:rPr lang="en-US" dirty="0" smtClean="0"/>
              <a:t>Inconsistencies between colleges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790" y="2794701"/>
            <a:ext cx="3157782" cy="30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Pain Points from Academic 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752" y="1930400"/>
            <a:ext cx="5162151" cy="4348853"/>
          </a:xfrm>
        </p:spPr>
        <p:txBody>
          <a:bodyPr>
            <a:normAutofit/>
          </a:bodyPr>
          <a:lstStyle/>
          <a:p>
            <a:r>
              <a:rPr lang="en-US" dirty="0"/>
              <a:t>Updates </a:t>
            </a:r>
            <a:r>
              <a:rPr lang="en-US" dirty="0" smtClean="0"/>
              <a:t>made in DW </a:t>
            </a:r>
            <a:r>
              <a:rPr lang="en-US" dirty="0"/>
              <a:t>do not trigger Banner </a:t>
            </a:r>
            <a:r>
              <a:rPr lang="en-US" dirty="0" smtClean="0"/>
              <a:t>recalculation</a:t>
            </a:r>
            <a:endParaRPr lang="en-US" dirty="0"/>
          </a:p>
          <a:p>
            <a:r>
              <a:rPr lang="en-US" dirty="0"/>
              <a:t>Only wanted to look at the students with aid </a:t>
            </a:r>
            <a:r>
              <a:rPr lang="en-US" dirty="0" smtClean="0"/>
              <a:t>impacts</a:t>
            </a:r>
            <a:endParaRPr lang="en-US" dirty="0"/>
          </a:p>
          <a:p>
            <a:r>
              <a:rPr lang="en-US" dirty="0"/>
              <a:t>Need more frequent updates during schedule changes</a:t>
            </a:r>
          </a:p>
          <a:p>
            <a:r>
              <a:rPr lang="en-US" dirty="0" smtClean="0"/>
              <a:t>Timing issues with overrides while job is running</a:t>
            </a:r>
            <a:endParaRPr lang="en-US" dirty="0"/>
          </a:p>
          <a:p>
            <a:r>
              <a:rPr lang="en-US" dirty="0"/>
              <a:t>“View Current” isn’t actually current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3" y="1930400"/>
            <a:ext cx="3831186" cy="24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Points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19901"/>
            <a:ext cx="5162151" cy="4348853"/>
          </a:xfrm>
        </p:spPr>
        <p:txBody>
          <a:bodyPr>
            <a:normAutofit/>
          </a:bodyPr>
          <a:lstStyle/>
          <a:p>
            <a:r>
              <a:rPr lang="en-US" dirty="0" smtClean="0"/>
              <a:t>Delays in aid processing while issues are fixed/overridden</a:t>
            </a:r>
            <a:endParaRPr lang="en-US" dirty="0"/>
          </a:p>
          <a:p>
            <a:r>
              <a:rPr lang="en-US" dirty="0" smtClean="0"/>
              <a:t>Final semester issues (only need 3 more hours to graduate)</a:t>
            </a:r>
          </a:p>
          <a:p>
            <a:r>
              <a:rPr lang="en-US" dirty="0" smtClean="0"/>
              <a:t>Marching Band, Dance Team, etc. courses do not count for aid</a:t>
            </a:r>
          </a:p>
          <a:p>
            <a:r>
              <a:rPr lang="en-US" dirty="0" smtClean="0"/>
              <a:t>Processing is not real-time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51" y="3686376"/>
            <a:ext cx="4067820" cy="25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40" y="148243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Ideas &amp; Change Requests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141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Agenda 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93" y="1765109"/>
            <a:ext cx="6400800" cy="39979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Prerequisites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Banner set up – Student &amp;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Whose Job is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Pain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Ideas &amp; Change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SSB WebText – Custom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Testing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and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Ideas Searches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ellucian.force.com/clients/apex/ideaSearchResults?s=sfacpsc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ellucian.force.com/clients/apex/ideaSearchResults?s=sfpcpos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ellucian.force.com/clients/apex/ideaSearchResults?s=sfascre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Articles, Change Requests, etc.</a:t>
            </a:r>
            <a:endParaRPr lang="en-US" dirty="0"/>
          </a:p>
          <a:p>
            <a:r>
              <a:rPr lang="en-US" dirty="0" smtClean="0">
                <a:hlinkClick r:id="rId5"/>
              </a:rPr>
              <a:t>Global Search for CPOS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972" y="3280285"/>
            <a:ext cx="2592670" cy="30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40" y="1482435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SSB WebText – Custom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034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84" y="227937"/>
            <a:ext cx="8596668" cy="1320800"/>
          </a:xfrm>
        </p:spPr>
        <p:txBody>
          <a:bodyPr/>
          <a:lstStyle/>
          <a:p>
            <a:r>
              <a:rPr lang="en-US" dirty="0" smtClean="0"/>
              <a:t>SSB WebText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960" y="775030"/>
            <a:ext cx="8801116" cy="56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40" y="1482435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Testing Plan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93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2" y="418769"/>
            <a:ext cx="8596668" cy="1320800"/>
          </a:xfrm>
        </p:spPr>
        <p:txBody>
          <a:bodyPr/>
          <a:lstStyle/>
          <a:p>
            <a:r>
              <a:rPr lang="en-US" dirty="0" smtClean="0"/>
              <a:t>Testing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626" y="1516031"/>
            <a:ext cx="4184035" cy="38807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Registrar &amp; Fin Aid came up with the list of student IDs</a:t>
            </a:r>
          </a:p>
          <a:p>
            <a:r>
              <a:rPr lang="en-US" dirty="0" smtClean="0"/>
              <a:t>Performance testing</a:t>
            </a:r>
          </a:p>
          <a:p>
            <a:r>
              <a:rPr lang="en-US" dirty="0" smtClean="0"/>
              <a:t>Everyone get into a room and test</a:t>
            </a:r>
          </a:p>
          <a:p>
            <a:pPr lvl="1"/>
            <a:r>
              <a:rPr lang="en-US" dirty="0" smtClean="0"/>
              <a:t>Weekly  </a:t>
            </a:r>
          </a:p>
          <a:p>
            <a:r>
              <a:rPr lang="en-US" dirty="0" smtClean="0"/>
              <a:t>Work through the errors</a:t>
            </a:r>
          </a:p>
          <a:p>
            <a:r>
              <a:rPr lang="en-US" dirty="0" smtClean="0"/>
              <a:t>Place tickets with Ellucian </a:t>
            </a:r>
          </a:p>
          <a:p>
            <a:r>
              <a:rPr lang="en-US" dirty="0" smtClean="0"/>
              <a:t>Don’t change a lot of settings </a:t>
            </a:r>
          </a:p>
          <a:p>
            <a:pPr lvl="1"/>
            <a:r>
              <a:rPr lang="en-US" dirty="0" smtClean="0"/>
              <a:t>Only change 1 at a time </a:t>
            </a:r>
          </a:p>
          <a:p>
            <a:pPr lvl="1"/>
            <a:r>
              <a:rPr lang="en-US" dirty="0" smtClean="0"/>
              <a:t>Check those results </a:t>
            </a:r>
          </a:p>
          <a:p>
            <a:r>
              <a:rPr lang="en-US" dirty="0" smtClean="0"/>
              <a:t>Who we had testing??</a:t>
            </a:r>
          </a:p>
          <a:p>
            <a:pPr lvl="1"/>
            <a:r>
              <a:rPr lang="en-US" dirty="0" smtClean="0"/>
              <a:t>Registrar, Financial Aid &amp; IT support</a:t>
            </a:r>
            <a:endParaRPr lang="en-US" dirty="0"/>
          </a:p>
        </p:txBody>
      </p:sp>
      <p:pic>
        <p:nvPicPr>
          <p:cNvPr id="8" name="Content Placeholder 7" descr="Making vibrant videos – Teaching and Learning Innovations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77" y="1983025"/>
            <a:ext cx="3550366" cy="2946784"/>
          </a:xfrm>
        </p:spPr>
      </p:pic>
    </p:spTree>
    <p:extLst>
      <p:ext uri="{BB962C8B-B14F-4D97-AF65-F5344CB8AC3E}">
        <p14:creationId xmlns:p14="http://schemas.microsoft.com/office/powerpoint/2010/main" val="21509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40" y="1482435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Lessons Learned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861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70975"/>
            <a:ext cx="4184035" cy="3880772"/>
          </a:xfrm>
        </p:spPr>
        <p:txBody>
          <a:bodyPr/>
          <a:lstStyle/>
          <a:p>
            <a:r>
              <a:rPr lang="en-US" dirty="0" smtClean="0"/>
              <a:t>Engage impacted offices (and students) early</a:t>
            </a:r>
          </a:p>
          <a:p>
            <a:r>
              <a:rPr lang="en-US" dirty="0" smtClean="0"/>
              <a:t>Allow time for DW “cleanup”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Keeping up with a test plan </a:t>
            </a:r>
          </a:p>
          <a:p>
            <a:pPr lvl="1"/>
            <a:r>
              <a:rPr lang="en-US" dirty="0" smtClean="0"/>
              <a:t>Details when settings are changed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Feed My Need . . . For a Good Read: September 20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50" y="1390104"/>
            <a:ext cx="3643952" cy="2935406"/>
          </a:xfrm>
        </p:spPr>
      </p:pic>
    </p:spTree>
    <p:extLst>
      <p:ext uri="{BB962C8B-B14F-4D97-AF65-F5344CB8AC3E}">
        <p14:creationId xmlns:p14="http://schemas.microsoft.com/office/powerpoint/2010/main" val="23747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407" y="497633"/>
            <a:ext cx="8596668" cy="1320800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  <p:pic>
        <p:nvPicPr>
          <p:cNvPr id="5" name="Content Placeholder 5" descr="Help:Wiki University HTML-- &lt;strong&gt;Comments&lt;/strong&gt; | Learn | FamilySearch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07" y="1669142"/>
            <a:ext cx="3881437" cy="3881437"/>
          </a:xfrm>
          <a:prstGeom prst="rect">
            <a:avLst/>
          </a:prstGeom>
        </p:spPr>
      </p:pic>
      <p:pic>
        <p:nvPicPr>
          <p:cNvPr id="6" name="Content Placeholder 4" descr="&lt;strong&gt;question-mark&lt;/strong&gt;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" y="1669143"/>
            <a:ext cx="3638847" cy="3881437"/>
          </a:xfrm>
        </p:spPr>
      </p:pic>
    </p:spTree>
    <p:extLst>
      <p:ext uri="{BB962C8B-B14F-4D97-AF65-F5344CB8AC3E}">
        <p14:creationId xmlns:p14="http://schemas.microsoft.com/office/powerpoint/2010/main" val="36104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127" y="1515686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/>
              <a:t>Prerequisites</a:t>
            </a:r>
          </a:p>
        </p:txBody>
      </p:sp>
    </p:spTree>
    <p:extLst>
      <p:ext uri="{BB962C8B-B14F-4D97-AF65-F5344CB8AC3E}">
        <p14:creationId xmlns:p14="http://schemas.microsoft.com/office/powerpoint/2010/main" val="38419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71105"/>
            <a:ext cx="4184035" cy="447025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General availability: </a:t>
            </a:r>
          </a:p>
          <a:p>
            <a:r>
              <a:rPr lang="en-US" sz="2000" dirty="0" smtClean="0"/>
              <a:t>General </a:t>
            </a:r>
            <a:r>
              <a:rPr lang="en-US" sz="2000" dirty="0"/>
              <a:t>8.7.3 </a:t>
            </a:r>
          </a:p>
          <a:p>
            <a:r>
              <a:rPr lang="en-US" sz="2000" dirty="0" smtClean="0"/>
              <a:t>Financial </a:t>
            </a:r>
            <a:r>
              <a:rPr lang="en-US" sz="2000" dirty="0"/>
              <a:t>Aid 8.24 </a:t>
            </a:r>
            <a:endParaRPr lang="en-US" sz="2000" dirty="0" smtClean="0"/>
          </a:p>
          <a:p>
            <a:r>
              <a:rPr lang="en-US" sz="2000" dirty="0" smtClean="0"/>
              <a:t>Student 8.8</a:t>
            </a:r>
            <a:endParaRPr lang="en-US" sz="2000" dirty="0"/>
          </a:p>
          <a:p>
            <a:r>
              <a:rPr lang="en-US" sz="2000" dirty="0" smtClean="0"/>
              <a:t>Accounts Receivable 8.4.5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Degree Works integration:</a:t>
            </a:r>
          </a:p>
          <a:p>
            <a:r>
              <a:rPr lang="en-US" sz="2000" dirty="0" smtClean="0"/>
              <a:t>Student </a:t>
            </a:r>
            <a:r>
              <a:rPr lang="en-US" sz="2000" dirty="0"/>
              <a:t>Overall </a:t>
            </a:r>
            <a:r>
              <a:rPr lang="en-US" sz="2000" dirty="0" smtClean="0"/>
              <a:t>9.3</a:t>
            </a:r>
          </a:p>
          <a:p>
            <a:r>
              <a:rPr lang="en-US" sz="2000" dirty="0"/>
              <a:t>DB upgrade </a:t>
            </a:r>
            <a:r>
              <a:rPr lang="en-US" sz="2000" dirty="0" smtClean="0"/>
              <a:t>9.1</a:t>
            </a:r>
            <a:endParaRPr lang="en-US" sz="2000" dirty="0"/>
          </a:p>
          <a:p>
            <a:r>
              <a:rPr lang="en-US" sz="2000" dirty="0"/>
              <a:t>Degree Works 4.1.5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359" y="2239602"/>
            <a:ext cx="4841963" cy="3880773"/>
          </a:xfrm>
        </p:spPr>
        <p:txBody>
          <a:bodyPr/>
          <a:lstStyle/>
          <a:p>
            <a:pPr lvl="1"/>
            <a:r>
              <a:rPr lang="en-US" dirty="0"/>
              <a:t>Depending on the DGW </a:t>
            </a:r>
            <a:r>
              <a:rPr lang="en-US" dirty="0" smtClean="0"/>
              <a:t>release depends </a:t>
            </a:r>
            <a:r>
              <a:rPr lang="en-US" dirty="0"/>
              <a:t>on which WhatIfAPI user will need keys</a:t>
            </a:r>
          </a:p>
          <a:p>
            <a:pPr lvl="2"/>
            <a:r>
              <a:rPr lang="en-US" dirty="0"/>
              <a:t>4.1.5 – RSAUDIT &amp; RSWHATIF keys</a:t>
            </a:r>
          </a:p>
          <a:p>
            <a:pPr lvl="2"/>
            <a:r>
              <a:rPr lang="en-US" dirty="0"/>
              <a:t>4.1.6 – RSWHATIF </a:t>
            </a:r>
            <a:r>
              <a:rPr lang="en-US" dirty="0" smtClean="0"/>
              <a:t>key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127" y="1515686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Banner set up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447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Banner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28744"/>
            <a:ext cx="5596245" cy="47243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GORRSQL – changing the delivered sample SQL code </a:t>
            </a:r>
          </a:p>
          <a:p>
            <a:pPr lvl="1"/>
            <a:r>
              <a:rPr lang="en-US" dirty="0" smtClean="0"/>
              <a:t>CPOS_ELS_RULE</a:t>
            </a:r>
          </a:p>
          <a:p>
            <a:pPr lvl="1"/>
            <a:r>
              <a:rPr lang="en-US" dirty="0" smtClean="0"/>
              <a:t>CPOS_REMEDIAL_RULE</a:t>
            </a:r>
          </a:p>
          <a:p>
            <a:pPr lvl="1"/>
            <a:r>
              <a:rPr lang="en-US" dirty="0" smtClean="0"/>
              <a:t>CPOS_AID_RULE</a:t>
            </a:r>
          </a:p>
          <a:p>
            <a:pPr lvl="1"/>
            <a:endParaRPr lang="en-US" dirty="0"/>
          </a:p>
          <a:p>
            <a:r>
              <a:rPr lang="en-US" dirty="0" smtClean="0"/>
              <a:t>SFACPSC</a:t>
            </a:r>
          </a:p>
          <a:p>
            <a:pPr lvl="1"/>
            <a:r>
              <a:rPr lang="en-US" dirty="0" smtClean="0"/>
              <a:t>DW API </a:t>
            </a:r>
          </a:p>
          <a:p>
            <a:pPr lvl="1"/>
            <a:r>
              <a:rPr lang="en-US" dirty="0" smtClean="0"/>
              <a:t>Settings per institution</a:t>
            </a:r>
          </a:p>
          <a:p>
            <a:pPr lvl="1"/>
            <a:r>
              <a:rPr lang="en-US" dirty="0" smtClean="0"/>
              <a:t>Use Term as Catalog Year </a:t>
            </a:r>
          </a:p>
          <a:p>
            <a:pPr lvl="2"/>
            <a:r>
              <a:rPr lang="en-US" dirty="0" smtClean="0"/>
              <a:t>Use Term Code</a:t>
            </a:r>
          </a:p>
          <a:p>
            <a:pPr lvl="2"/>
            <a:r>
              <a:rPr lang="en-US" dirty="0" smtClean="0"/>
              <a:t>Use Academic Year </a:t>
            </a:r>
          </a:p>
          <a:p>
            <a:pPr lvl="1"/>
            <a:r>
              <a:rPr lang="en-US" dirty="0" smtClean="0"/>
              <a:t>Terms </a:t>
            </a:r>
          </a:p>
          <a:p>
            <a:pPr lvl="2"/>
            <a:r>
              <a:rPr lang="en-US" dirty="0" smtClean="0"/>
              <a:t>CPOS is running for </a:t>
            </a:r>
          </a:p>
          <a:p>
            <a:endParaRPr lang="en-US" dirty="0"/>
          </a:p>
          <a:p>
            <a:r>
              <a:rPr lang="en-US" dirty="0" smtClean="0"/>
              <a:t>SOAREST </a:t>
            </a:r>
          </a:p>
          <a:p>
            <a:pPr lvl="1"/>
            <a:r>
              <a:rPr lang="en-US" dirty="0" smtClean="0"/>
              <a:t>DW API</a:t>
            </a:r>
            <a:endParaRPr lang="en-US" dirty="0"/>
          </a:p>
        </p:txBody>
      </p:sp>
      <p:pic>
        <p:nvPicPr>
          <p:cNvPr id="5" name="Content Placeholder 4" descr="Judicatura101: Estados de ánimo opositoriles: la familia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91" y="2658206"/>
            <a:ext cx="2832212" cy="2967079"/>
          </a:xfrm>
        </p:spPr>
      </p:pic>
    </p:spTree>
    <p:extLst>
      <p:ext uri="{BB962C8B-B14F-4D97-AF65-F5344CB8AC3E}">
        <p14:creationId xmlns:p14="http://schemas.microsoft.com/office/powerpoint/2010/main" val="1139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9" y="176748"/>
            <a:ext cx="8596668" cy="1320800"/>
          </a:xfrm>
        </p:spPr>
        <p:txBody>
          <a:bodyPr/>
          <a:lstStyle/>
          <a:p>
            <a:r>
              <a:rPr lang="en-US" dirty="0" smtClean="0"/>
              <a:t>Student Banner Set up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944932"/>
            <a:ext cx="5596245" cy="4724347"/>
          </a:xfrm>
        </p:spPr>
        <p:txBody>
          <a:bodyPr>
            <a:normAutofit/>
          </a:bodyPr>
          <a:lstStyle/>
          <a:p>
            <a:r>
              <a:rPr lang="en-US" dirty="0" smtClean="0"/>
              <a:t>GORRSQL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SOAREST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40" y="944932"/>
            <a:ext cx="6942323" cy="341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252696"/>
            <a:ext cx="9949029" cy="10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Banner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RTVENRR</a:t>
            </a:r>
          </a:p>
          <a:p>
            <a:r>
              <a:rPr lang="en-US" dirty="0" smtClean="0"/>
              <a:t>RORENRR</a:t>
            </a:r>
          </a:p>
          <a:p>
            <a:r>
              <a:rPr lang="en-US" dirty="0" smtClean="0"/>
              <a:t>SFACPSC </a:t>
            </a:r>
          </a:p>
          <a:p>
            <a:pPr lvl="1"/>
            <a:r>
              <a:rPr lang="en-US" dirty="0" smtClean="0"/>
              <a:t>Override Rules</a:t>
            </a:r>
          </a:p>
          <a:p>
            <a:pPr lvl="1"/>
            <a:r>
              <a:rPr lang="en-US" dirty="0" smtClean="0"/>
              <a:t>Repeat exclusion tab</a:t>
            </a:r>
          </a:p>
          <a:p>
            <a:r>
              <a:rPr lang="en-US" dirty="0" smtClean="0"/>
              <a:t>ROAINST</a:t>
            </a:r>
          </a:p>
          <a:p>
            <a:r>
              <a:rPr lang="en-US" dirty="0" smtClean="0"/>
              <a:t>RORMPRM</a:t>
            </a:r>
          </a:p>
          <a:p>
            <a:r>
              <a:rPr lang="en-US" dirty="0" smtClean="0"/>
              <a:t>RFRENRR</a:t>
            </a:r>
          </a:p>
        </p:txBody>
      </p:sp>
      <p:pic>
        <p:nvPicPr>
          <p:cNvPr id="11" name="Content Placeholder 10" descr="ahs2012s-techdraw1c - Aerospace Enginee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2012707"/>
            <a:ext cx="4281196" cy="3210897"/>
          </a:xfrm>
        </p:spPr>
      </p:pic>
    </p:spTree>
    <p:extLst>
      <p:ext uri="{BB962C8B-B14F-4D97-AF65-F5344CB8AC3E}">
        <p14:creationId xmlns:p14="http://schemas.microsoft.com/office/powerpoint/2010/main" val="209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13937</TotalTime>
  <Words>847</Words>
  <Application>Microsoft Office PowerPoint</Application>
  <PresentationFormat>Widescreen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Trebuchet MS</vt:lpstr>
      <vt:lpstr>Wingdings 3</vt:lpstr>
      <vt:lpstr>Facet</vt:lpstr>
      <vt:lpstr>CPoS: ‘Do your Degrees Work?’</vt:lpstr>
      <vt:lpstr>Disclosure</vt:lpstr>
      <vt:lpstr>Agenda </vt:lpstr>
      <vt:lpstr>Prerequisites</vt:lpstr>
      <vt:lpstr>Prerequisites</vt:lpstr>
      <vt:lpstr>Banner set up </vt:lpstr>
      <vt:lpstr>Student Banner Set up</vt:lpstr>
      <vt:lpstr>Student Banner Set up Examples</vt:lpstr>
      <vt:lpstr>Financial Aid Banner Set up</vt:lpstr>
      <vt:lpstr>SFACPSC</vt:lpstr>
      <vt:lpstr>RTVENRR</vt:lpstr>
      <vt:lpstr>RORENRR</vt:lpstr>
      <vt:lpstr>RORRPCX </vt:lpstr>
      <vt:lpstr>SFACPSC </vt:lpstr>
      <vt:lpstr>ROAINST </vt:lpstr>
      <vt:lpstr>RORMPRM </vt:lpstr>
      <vt:lpstr>RFRENRR</vt:lpstr>
      <vt:lpstr>Sample Process -SFPCPOS </vt:lpstr>
      <vt:lpstr>Common Output Errors</vt:lpstr>
      <vt:lpstr>SFASCRE</vt:lpstr>
      <vt:lpstr>Whose Job is it</vt:lpstr>
      <vt:lpstr>Whose Job is It?</vt:lpstr>
      <vt:lpstr>Pain Points</vt:lpstr>
      <vt:lpstr>Pain Points From Degree Works Team</vt:lpstr>
      <vt:lpstr>Pain Points from Financial Aid</vt:lpstr>
      <vt:lpstr>Pain Points from Academic Advising</vt:lpstr>
      <vt:lpstr>More Pain Points from Academic Advising</vt:lpstr>
      <vt:lpstr>Pain Points from Students</vt:lpstr>
      <vt:lpstr>Ideas &amp; Change Requests</vt:lpstr>
      <vt:lpstr>Ideas and Change Requests</vt:lpstr>
      <vt:lpstr>SSB WebText – Custom </vt:lpstr>
      <vt:lpstr>SSB WebText</vt:lpstr>
      <vt:lpstr>Testing Plan</vt:lpstr>
      <vt:lpstr>Testing Plan</vt:lpstr>
      <vt:lpstr>Lessons Learned</vt:lpstr>
      <vt:lpstr>Lessons Learned </vt:lpstr>
      <vt:lpstr>Questions or Comments?</vt:lpstr>
    </vt:vector>
  </TitlesOfParts>
  <Company>Sam Houston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CPoS: ‘Do your Degrees Work?’</dc:title>
  <dc:creator>Leggett, Chelsie</dc:creator>
  <cp:lastModifiedBy>Christine Liles</cp:lastModifiedBy>
  <cp:revision>69</cp:revision>
  <cp:lastPrinted>2018-04-20T18:30:09Z</cp:lastPrinted>
  <dcterms:created xsi:type="dcterms:W3CDTF">2018-03-14T14:46:32Z</dcterms:created>
  <dcterms:modified xsi:type="dcterms:W3CDTF">2019-10-31T00:04:17Z</dcterms:modified>
</cp:coreProperties>
</file>